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1864" r:id="rId2"/>
    <p:sldId id="1832" r:id="rId3"/>
    <p:sldId id="1865" r:id="rId4"/>
    <p:sldId id="1866" r:id="rId5"/>
    <p:sldId id="1867" r:id="rId6"/>
    <p:sldId id="1868" r:id="rId7"/>
    <p:sldId id="1816" r:id="rId8"/>
    <p:sldId id="1836" r:id="rId9"/>
    <p:sldId id="1032" r:id="rId10"/>
    <p:sldId id="1843" r:id="rId11"/>
    <p:sldId id="1016" r:id="rId12"/>
    <p:sldId id="1839" r:id="rId13"/>
    <p:sldId id="1845" r:id="rId14"/>
    <p:sldId id="184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BF1137-5F00-4B21-80D5-183D0924FF0A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7686132-8A02-4352-AE93-C6CD3A44BBD6}">
      <dgm:prSet phldrT="[Text]" custT="1"/>
      <dgm:spPr/>
      <dgm:t>
        <a:bodyPr/>
        <a:lstStyle/>
        <a:p>
          <a:r>
            <a:rPr lang="en-IN" sz="1600" b="1" dirty="0">
              <a:latin typeface="Arial" panose="020B0604020202020204" pitchFamily="34" charset="0"/>
              <a:cs typeface="Arial" panose="020B0604020202020204" pitchFamily="34" charset="0"/>
            </a:rPr>
            <a:t>Identified Targets</a:t>
          </a:r>
        </a:p>
      </dgm:t>
    </dgm:pt>
    <dgm:pt modelId="{C791E73F-00C7-4A6D-B27F-13EE6BCC30AE}" type="parTrans" cxnId="{00BAA1B6-8BCB-455C-A75F-5EB90B58D88C}">
      <dgm:prSet/>
      <dgm:spPr/>
      <dgm:t>
        <a:bodyPr/>
        <a:lstStyle/>
        <a:p>
          <a:endParaRPr lang="en-IN" sz="1400"/>
        </a:p>
      </dgm:t>
    </dgm:pt>
    <dgm:pt modelId="{837277ED-0FE5-4604-816B-3424FCE5F2D5}" type="sibTrans" cxnId="{00BAA1B6-8BCB-455C-A75F-5EB90B58D88C}">
      <dgm:prSet/>
      <dgm:spPr/>
      <dgm:t>
        <a:bodyPr/>
        <a:lstStyle/>
        <a:p>
          <a:endParaRPr lang="en-IN" sz="1400"/>
        </a:p>
      </dgm:t>
    </dgm:pt>
    <dgm:pt modelId="{1E640F7A-E506-484F-8303-231541532D12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Prospects invested in this sector through other players</a:t>
          </a:r>
        </a:p>
      </dgm:t>
    </dgm:pt>
    <dgm:pt modelId="{BF598F40-1832-422B-952A-69C1AD08E69F}" type="parTrans" cxnId="{1295FCB6-55A0-4C98-8765-08FC71658B80}">
      <dgm:prSet/>
      <dgm:spPr/>
      <dgm:t>
        <a:bodyPr/>
        <a:lstStyle/>
        <a:p>
          <a:endParaRPr lang="en-IN" sz="1400"/>
        </a:p>
      </dgm:t>
    </dgm:pt>
    <dgm:pt modelId="{DCCB5675-0D5A-4D82-9C94-4D8784848E4B}" type="sibTrans" cxnId="{1295FCB6-55A0-4C98-8765-08FC71658B80}">
      <dgm:prSet/>
      <dgm:spPr/>
      <dgm:t>
        <a:bodyPr/>
        <a:lstStyle/>
        <a:p>
          <a:endParaRPr lang="en-IN" sz="1400"/>
        </a:p>
      </dgm:t>
    </dgm:pt>
    <dgm:pt modelId="{32707B8D-5D41-45E0-BA8E-5B3B094C553E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Prospects Investing in this Sector for the first time</a:t>
          </a:r>
        </a:p>
      </dgm:t>
    </dgm:pt>
    <dgm:pt modelId="{EDC566B5-6807-4FA1-B702-8AE68A2C6D4A}" type="parTrans" cxnId="{22ABB00C-D4B5-4B99-A3AD-B3D952F71C37}">
      <dgm:prSet/>
      <dgm:spPr/>
      <dgm:t>
        <a:bodyPr/>
        <a:lstStyle/>
        <a:p>
          <a:endParaRPr lang="en-IN" sz="1400"/>
        </a:p>
      </dgm:t>
    </dgm:pt>
    <dgm:pt modelId="{0AA22187-CB42-4C30-9044-CF188640E191}" type="sibTrans" cxnId="{22ABB00C-D4B5-4B99-A3AD-B3D952F71C37}">
      <dgm:prSet/>
      <dgm:spPr/>
      <dgm:t>
        <a:bodyPr/>
        <a:lstStyle/>
        <a:p>
          <a:endParaRPr lang="en-IN" sz="1400"/>
        </a:p>
      </dgm:t>
    </dgm:pt>
    <dgm:pt modelId="{568BF563-738C-4CAE-A316-9E5ECB7C1F9C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Clients Investing in this Sector for the first time</a:t>
          </a:r>
        </a:p>
      </dgm:t>
    </dgm:pt>
    <dgm:pt modelId="{7A1DC0E3-2582-4436-BE2E-AAD1170A7D66}" type="parTrans" cxnId="{D598DA04-DAE0-471A-9E2E-9B073B96D7EC}">
      <dgm:prSet/>
      <dgm:spPr/>
      <dgm:t>
        <a:bodyPr/>
        <a:lstStyle/>
        <a:p>
          <a:endParaRPr lang="en-IN" sz="1400"/>
        </a:p>
      </dgm:t>
    </dgm:pt>
    <dgm:pt modelId="{6BABC74F-E8AB-46E8-95BC-E7BB94053C1F}" type="sibTrans" cxnId="{D598DA04-DAE0-471A-9E2E-9B073B96D7EC}">
      <dgm:prSet/>
      <dgm:spPr/>
      <dgm:t>
        <a:bodyPr/>
        <a:lstStyle/>
        <a:p>
          <a:endParaRPr lang="en-IN" sz="1400"/>
        </a:p>
      </dgm:t>
    </dgm:pt>
    <dgm:pt modelId="{9DB22E61-5D43-4197-A569-3A6A204A5990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Clients investing in this fund for first time but invested in the sector before</a:t>
          </a:r>
        </a:p>
      </dgm:t>
    </dgm:pt>
    <dgm:pt modelId="{2F317F1E-874C-4B17-9ED7-EECAB49B966F}" type="parTrans" cxnId="{CD84885D-73D8-480F-80EE-B058ED4DE020}">
      <dgm:prSet/>
      <dgm:spPr/>
      <dgm:t>
        <a:bodyPr/>
        <a:lstStyle/>
        <a:p>
          <a:endParaRPr lang="en-IN" sz="1400"/>
        </a:p>
      </dgm:t>
    </dgm:pt>
    <dgm:pt modelId="{6138CA57-0F43-4C96-8BFF-D3B8F3F6D665}" type="sibTrans" cxnId="{CD84885D-73D8-480F-80EE-B058ED4DE020}">
      <dgm:prSet/>
      <dgm:spPr/>
      <dgm:t>
        <a:bodyPr/>
        <a:lstStyle/>
        <a:p>
          <a:endParaRPr lang="en-IN" sz="1400"/>
        </a:p>
      </dgm:t>
    </dgm:pt>
    <dgm:pt modelId="{8A4C47D1-75F6-4F7E-85C8-43FAF3DFEAC8}">
      <dgm:prSet phldrT="[Text]" custT="1"/>
      <dgm:spPr/>
      <dgm:t>
        <a:bodyPr/>
        <a:lstStyle/>
        <a:p>
          <a:r>
            <a:rPr lang="en-IN" sz="1400" dirty="0">
              <a:latin typeface="Arial" panose="020B0604020202020204" pitchFamily="34" charset="0"/>
              <a:cs typeface="Arial" panose="020B0604020202020204" pitchFamily="34" charset="0"/>
            </a:rPr>
            <a:t>Clients invested in this sector through other players</a:t>
          </a:r>
        </a:p>
      </dgm:t>
    </dgm:pt>
    <dgm:pt modelId="{FC13BB77-07B7-4272-8BE1-7E7B083DBD19}" type="parTrans" cxnId="{BF1E2457-5924-436C-A6F0-DDF6E07DF88C}">
      <dgm:prSet/>
      <dgm:spPr/>
      <dgm:t>
        <a:bodyPr/>
        <a:lstStyle/>
        <a:p>
          <a:endParaRPr lang="en-IN" sz="1400"/>
        </a:p>
      </dgm:t>
    </dgm:pt>
    <dgm:pt modelId="{E29558ED-773E-409D-B334-C8C581736690}" type="sibTrans" cxnId="{BF1E2457-5924-436C-A6F0-DDF6E07DF88C}">
      <dgm:prSet/>
      <dgm:spPr/>
      <dgm:t>
        <a:bodyPr/>
        <a:lstStyle/>
        <a:p>
          <a:endParaRPr lang="en-IN" sz="1400"/>
        </a:p>
      </dgm:t>
    </dgm:pt>
    <dgm:pt modelId="{42594545-4ECD-4830-8584-1CEEA2B901FA}" type="pres">
      <dgm:prSet presAssocID="{BFBF1137-5F00-4B21-80D5-183D0924FF0A}" presName="composite" presStyleCnt="0">
        <dgm:presLayoutVars>
          <dgm:chMax val="1"/>
          <dgm:dir/>
          <dgm:resizeHandles val="exact"/>
        </dgm:presLayoutVars>
      </dgm:prSet>
      <dgm:spPr/>
    </dgm:pt>
    <dgm:pt modelId="{7E3953CF-BEFF-4EC0-A3D2-1572F93A6F25}" type="pres">
      <dgm:prSet presAssocID="{BFBF1137-5F00-4B21-80D5-183D0924FF0A}" presName="radial" presStyleCnt="0">
        <dgm:presLayoutVars>
          <dgm:animLvl val="ctr"/>
        </dgm:presLayoutVars>
      </dgm:prSet>
      <dgm:spPr/>
    </dgm:pt>
    <dgm:pt modelId="{B3DC9A1E-7406-4B0D-A195-EED9D66CE0F2}" type="pres">
      <dgm:prSet presAssocID="{27686132-8A02-4352-AE93-C6CD3A44BBD6}" presName="centerShape" presStyleLbl="vennNode1" presStyleIdx="0" presStyleCnt="6" custScaleX="85701" custScaleY="86491"/>
      <dgm:spPr/>
    </dgm:pt>
    <dgm:pt modelId="{3A6D79A1-9A65-431C-A258-5B8AF85351B6}" type="pres">
      <dgm:prSet presAssocID="{1E640F7A-E506-484F-8303-231541532D12}" presName="node" presStyleLbl="vennNode1" presStyleIdx="1" presStyleCnt="6" custScaleX="130721" custScaleY="130721" custRadScaleRad="92614">
        <dgm:presLayoutVars>
          <dgm:bulletEnabled val="1"/>
        </dgm:presLayoutVars>
      </dgm:prSet>
      <dgm:spPr/>
    </dgm:pt>
    <dgm:pt modelId="{716F8628-68E0-4BB4-AD12-7D937FBA9A6C}" type="pres">
      <dgm:prSet presAssocID="{32707B8D-5D41-45E0-BA8E-5B3B094C553E}" presName="node" presStyleLbl="vennNode1" presStyleIdx="2" presStyleCnt="6" custScaleX="130721" custScaleY="130721" custRadScaleRad="94164" custRadScaleInc="-1607">
        <dgm:presLayoutVars>
          <dgm:bulletEnabled val="1"/>
        </dgm:presLayoutVars>
      </dgm:prSet>
      <dgm:spPr/>
    </dgm:pt>
    <dgm:pt modelId="{DE349A15-4BB3-4F44-9D6B-4FBD7BCDB9B2}" type="pres">
      <dgm:prSet presAssocID="{568BF563-738C-4CAE-A316-9E5ECB7C1F9C}" presName="node" presStyleLbl="vennNode1" presStyleIdx="3" presStyleCnt="6" custScaleX="130721" custScaleY="130721">
        <dgm:presLayoutVars>
          <dgm:bulletEnabled val="1"/>
        </dgm:presLayoutVars>
      </dgm:prSet>
      <dgm:spPr/>
    </dgm:pt>
    <dgm:pt modelId="{5A72F744-A66A-4050-8BCF-4A1534572F5B}" type="pres">
      <dgm:prSet presAssocID="{9DB22E61-5D43-4197-A569-3A6A204A5990}" presName="node" presStyleLbl="vennNode1" presStyleIdx="4" presStyleCnt="6" custScaleX="132993" custScaleY="130276">
        <dgm:presLayoutVars>
          <dgm:bulletEnabled val="1"/>
        </dgm:presLayoutVars>
      </dgm:prSet>
      <dgm:spPr/>
    </dgm:pt>
    <dgm:pt modelId="{645D3F25-6A33-4B21-87EE-C86C357956E2}" type="pres">
      <dgm:prSet presAssocID="{8A4C47D1-75F6-4F7E-85C8-43FAF3DFEAC8}" presName="node" presStyleLbl="vennNode1" presStyleIdx="5" presStyleCnt="6" custScaleX="130721" custScaleY="130721">
        <dgm:presLayoutVars>
          <dgm:bulletEnabled val="1"/>
        </dgm:presLayoutVars>
      </dgm:prSet>
      <dgm:spPr/>
    </dgm:pt>
  </dgm:ptLst>
  <dgm:cxnLst>
    <dgm:cxn modelId="{78960A00-6273-4A8E-89C6-C0DE13C70EC1}" type="presOf" srcId="{568BF563-738C-4CAE-A316-9E5ECB7C1F9C}" destId="{DE349A15-4BB3-4F44-9D6B-4FBD7BCDB9B2}" srcOrd="0" destOrd="0" presId="urn:microsoft.com/office/officeart/2005/8/layout/radial3"/>
    <dgm:cxn modelId="{D598DA04-DAE0-471A-9E2E-9B073B96D7EC}" srcId="{27686132-8A02-4352-AE93-C6CD3A44BBD6}" destId="{568BF563-738C-4CAE-A316-9E5ECB7C1F9C}" srcOrd="2" destOrd="0" parTransId="{7A1DC0E3-2582-4436-BE2E-AAD1170A7D66}" sibTransId="{6BABC74F-E8AB-46E8-95BC-E7BB94053C1F}"/>
    <dgm:cxn modelId="{22ABB00C-D4B5-4B99-A3AD-B3D952F71C37}" srcId="{27686132-8A02-4352-AE93-C6CD3A44BBD6}" destId="{32707B8D-5D41-45E0-BA8E-5B3B094C553E}" srcOrd="1" destOrd="0" parTransId="{EDC566B5-6807-4FA1-B702-8AE68A2C6D4A}" sibTransId="{0AA22187-CB42-4C30-9044-CF188640E191}"/>
    <dgm:cxn modelId="{9834425B-56F0-49FB-AFF2-FFD826CB9EA6}" type="presOf" srcId="{9DB22E61-5D43-4197-A569-3A6A204A5990}" destId="{5A72F744-A66A-4050-8BCF-4A1534572F5B}" srcOrd="0" destOrd="0" presId="urn:microsoft.com/office/officeart/2005/8/layout/radial3"/>
    <dgm:cxn modelId="{CD84885D-73D8-480F-80EE-B058ED4DE020}" srcId="{27686132-8A02-4352-AE93-C6CD3A44BBD6}" destId="{9DB22E61-5D43-4197-A569-3A6A204A5990}" srcOrd="3" destOrd="0" parTransId="{2F317F1E-874C-4B17-9ED7-EECAB49B966F}" sibTransId="{6138CA57-0F43-4C96-8BFF-D3B8F3F6D665}"/>
    <dgm:cxn modelId="{BF1E2457-5924-436C-A6F0-DDF6E07DF88C}" srcId="{27686132-8A02-4352-AE93-C6CD3A44BBD6}" destId="{8A4C47D1-75F6-4F7E-85C8-43FAF3DFEAC8}" srcOrd="4" destOrd="0" parTransId="{FC13BB77-07B7-4272-8BE1-7E7B083DBD19}" sibTransId="{E29558ED-773E-409D-B334-C8C581736690}"/>
    <dgm:cxn modelId="{DD2A2087-9EED-4AF6-9D5A-79C7ED709463}" type="presOf" srcId="{BFBF1137-5F00-4B21-80D5-183D0924FF0A}" destId="{42594545-4ECD-4830-8584-1CEEA2B901FA}" srcOrd="0" destOrd="0" presId="urn:microsoft.com/office/officeart/2005/8/layout/radial3"/>
    <dgm:cxn modelId="{5A029E9B-F8E5-4413-9B26-714C961BD909}" type="presOf" srcId="{27686132-8A02-4352-AE93-C6CD3A44BBD6}" destId="{B3DC9A1E-7406-4B0D-A195-EED9D66CE0F2}" srcOrd="0" destOrd="0" presId="urn:microsoft.com/office/officeart/2005/8/layout/radial3"/>
    <dgm:cxn modelId="{B07045B2-97B3-4D58-970B-71122BC081F7}" type="presOf" srcId="{8A4C47D1-75F6-4F7E-85C8-43FAF3DFEAC8}" destId="{645D3F25-6A33-4B21-87EE-C86C357956E2}" srcOrd="0" destOrd="0" presId="urn:microsoft.com/office/officeart/2005/8/layout/radial3"/>
    <dgm:cxn modelId="{00BAA1B6-8BCB-455C-A75F-5EB90B58D88C}" srcId="{BFBF1137-5F00-4B21-80D5-183D0924FF0A}" destId="{27686132-8A02-4352-AE93-C6CD3A44BBD6}" srcOrd="0" destOrd="0" parTransId="{C791E73F-00C7-4A6D-B27F-13EE6BCC30AE}" sibTransId="{837277ED-0FE5-4604-816B-3424FCE5F2D5}"/>
    <dgm:cxn modelId="{1295FCB6-55A0-4C98-8765-08FC71658B80}" srcId="{27686132-8A02-4352-AE93-C6CD3A44BBD6}" destId="{1E640F7A-E506-484F-8303-231541532D12}" srcOrd="0" destOrd="0" parTransId="{BF598F40-1832-422B-952A-69C1AD08E69F}" sibTransId="{DCCB5675-0D5A-4D82-9C94-4D8784848E4B}"/>
    <dgm:cxn modelId="{79CFFED8-822C-41DD-AD16-93436A55040B}" type="presOf" srcId="{1E640F7A-E506-484F-8303-231541532D12}" destId="{3A6D79A1-9A65-431C-A258-5B8AF85351B6}" srcOrd="0" destOrd="0" presId="urn:microsoft.com/office/officeart/2005/8/layout/radial3"/>
    <dgm:cxn modelId="{38A977FD-9B20-4A27-AAB8-33AFED7B2452}" type="presOf" srcId="{32707B8D-5D41-45E0-BA8E-5B3B094C553E}" destId="{716F8628-68E0-4BB4-AD12-7D937FBA9A6C}" srcOrd="0" destOrd="0" presId="urn:microsoft.com/office/officeart/2005/8/layout/radial3"/>
    <dgm:cxn modelId="{C1835090-861C-4C20-9EAF-706085FE659A}" type="presParOf" srcId="{42594545-4ECD-4830-8584-1CEEA2B901FA}" destId="{7E3953CF-BEFF-4EC0-A3D2-1572F93A6F25}" srcOrd="0" destOrd="0" presId="urn:microsoft.com/office/officeart/2005/8/layout/radial3"/>
    <dgm:cxn modelId="{55D2F677-8768-4E10-BAA7-4DBA6D2B598F}" type="presParOf" srcId="{7E3953CF-BEFF-4EC0-A3D2-1572F93A6F25}" destId="{B3DC9A1E-7406-4B0D-A195-EED9D66CE0F2}" srcOrd="0" destOrd="0" presId="urn:microsoft.com/office/officeart/2005/8/layout/radial3"/>
    <dgm:cxn modelId="{12200E4B-B51E-45EA-B91F-06ED3094D43F}" type="presParOf" srcId="{7E3953CF-BEFF-4EC0-A3D2-1572F93A6F25}" destId="{3A6D79A1-9A65-431C-A258-5B8AF85351B6}" srcOrd="1" destOrd="0" presId="urn:microsoft.com/office/officeart/2005/8/layout/radial3"/>
    <dgm:cxn modelId="{634E3A68-4390-424D-8F38-187811BCE4D0}" type="presParOf" srcId="{7E3953CF-BEFF-4EC0-A3D2-1572F93A6F25}" destId="{716F8628-68E0-4BB4-AD12-7D937FBA9A6C}" srcOrd="2" destOrd="0" presId="urn:microsoft.com/office/officeart/2005/8/layout/radial3"/>
    <dgm:cxn modelId="{D7B89AC6-B11E-4ABC-8468-065E750C5AB3}" type="presParOf" srcId="{7E3953CF-BEFF-4EC0-A3D2-1572F93A6F25}" destId="{DE349A15-4BB3-4F44-9D6B-4FBD7BCDB9B2}" srcOrd="3" destOrd="0" presId="urn:microsoft.com/office/officeart/2005/8/layout/radial3"/>
    <dgm:cxn modelId="{3144098A-974F-47FD-A832-D23A54D5768C}" type="presParOf" srcId="{7E3953CF-BEFF-4EC0-A3D2-1572F93A6F25}" destId="{5A72F744-A66A-4050-8BCF-4A1534572F5B}" srcOrd="4" destOrd="0" presId="urn:microsoft.com/office/officeart/2005/8/layout/radial3"/>
    <dgm:cxn modelId="{8EACE238-4DF7-4B4B-BCBE-84DF02BF6442}" type="presParOf" srcId="{7E3953CF-BEFF-4EC0-A3D2-1572F93A6F25}" destId="{645D3F25-6A33-4B21-87EE-C86C357956E2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C9A1E-7406-4B0D-A195-EED9D66CE0F2}">
      <dsp:nvSpPr>
        <dsp:cNvPr id="0" name=""/>
        <dsp:cNvSpPr/>
      </dsp:nvSpPr>
      <dsp:spPr>
        <a:xfrm>
          <a:off x="1473379" y="1065075"/>
          <a:ext cx="1829454" cy="184631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" panose="020B0604020202020204" pitchFamily="34" charset="0"/>
              <a:cs typeface="Arial" panose="020B0604020202020204" pitchFamily="34" charset="0"/>
            </a:rPr>
            <a:t>Identified Targets</a:t>
          </a:r>
        </a:p>
      </dsp:txBody>
      <dsp:txXfrm>
        <a:off x="1741296" y="1335462"/>
        <a:ext cx="1293620" cy="1305544"/>
      </dsp:txXfrm>
    </dsp:sp>
    <dsp:sp modelId="{3A6D79A1-9A65-431C-A258-5B8AF85351B6}">
      <dsp:nvSpPr>
        <dsp:cNvPr id="0" name=""/>
        <dsp:cNvSpPr/>
      </dsp:nvSpPr>
      <dsp:spPr>
        <a:xfrm>
          <a:off x="1690482" y="4479"/>
          <a:ext cx="1395247" cy="139524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Prospects invested in this sector through other players</a:t>
          </a:r>
        </a:p>
      </dsp:txBody>
      <dsp:txXfrm>
        <a:off x="1894811" y="208808"/>
        <a:ext cx="986589" cy="986589"/>
      </dsp:txXfrm>
    </dsp:sp>
    <dsp:sp modelId="{716F8628-68E0-4BB4-AD12-7D937FBA9A6C}">
      <dsp:nvSpPr>
        <dsp:cNvPr id="0" name=""/>
        <dsp:cNvSpPr/>
      </dsp:nvSpPr>
      <dsp:spPr>
        <a:xfrm>
          <a:off x="2925724" y="861493"/>
          <a:ext cx="1395247" cy="139524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Prospects Investing in this Sector for the first time</a:t>
          </a:r>
        </a:p>
      </dsp:txBody>
      <dsp:txXfrm>
        <a:off x="3130053" y="1065822"/>
        <a:ext cx="986589" cy="986589"/>
      </dsp:txXfrm>
    </dsp:sp>
    <dsp:sp modelId="{DE349A15-4BB3-4F44-9D6B-4FBD7BCDB9B2}">
      <dsp:nvSpPr>
        <dsp:cNvPr id="0" name=""/>
        <dsp:cNvSpPr/>
      </dsp:nvSpPr>
      <dsp:spPr>
        <a:xfrm>
          <a:off x="2506740" y="2414094"/>
          <a:ext cx="1395247" cy="139524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Clients Investing in this Sector for the first time</a:t>
          </a:r>
        </a:p>
      </dsp:txBody>
      <dsp:txXfrm>
        <a:off x="2711069" y="2618423"/>
        <a:ext cx="986589" cy="986589"/>
      </dsp:txXfrm>
    </dsp:sp>
    <dsp:sp modelId="{5A72F744-A66A-4050-8BCF-4A1534572F5B}">
      <dsp:nvSpPr>
        <dsp:cNvPr id="0" name=""/>
        <dsp:cNvSpPr/>
      </dsp:nvSpPr>
      <dsp:spPr>
        <a:xfrm>
          <a:off x="862099" y="2416469"/>
          <a:ext cx="1419497" cy="13904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Clients investing in this fund for first time but invested in the sector before</a:t>
          </a:r>
        </a:p>
      </dsp:txBody>
      <dsp:txXfrm>
        <a:off x="1069980" y="2620103"/>
        <a:ext cx="1003735" cy="983229"/>
      </dsp:txXfrm>
    </dsp:sp>
    <dsp:sp modelId="{645D3F25-6A33-4B21-87EE-C86C357956E2}">
      <dsp:nvSpPr>
        <dsp:cNvPr id="0" name=""/>
        <dsp:cNvSpPr/>
      </dsp:nvSpPr>
      <dsp:spPr>
        <a:xfrm>
          <a:off x="369749" y="861479"/>
          <a:ext cx="1395247" cy="139524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Clients invested in this sector through other players</a:t>
          </a:r>
        </a:p>
      </dsp:txBody>
      <dsp:txXfrm>
        <a:off x="574078" y="1065808"/>
        <a:ext cx="986589" cy="986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21E8-BD18-46A5-8B75-D8554306A74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B0720-B71D-4D05-9E2E-02A8F3FED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0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85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11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479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3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734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0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487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997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555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F1792-AFED-457C-B694-FEB8D0E98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52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ntview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76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186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grpSp>
        <p:nvGrpSpPr>
          <p:cNvPr id="81" name="Group 80"/>
          <p:cNvGrpSpPr/>
          <p:nvPr userDrawn="1"/>
        </p:nvGrpSpPr>
        <p:grpSpPr>
          <a:xfrm>
            <a:off x="369220" y="6091135"/>
            <a:ext cx="2782950" cy="571112"/>
            <a:chOff x="7145730" y="5048697"/>
            <a:chExt cx="2782950" cy="571112"/>
          </a:xfrm>
        </p:grpSpPr>
        <p:grpSp>
          <p:nvGrpSpPr>
            <p:cNvPr id="82" name="Group 81"/>
            <p:cNvGrpSpPr/>
            <p:nvPr/>
          </p:nvGrpSpPr>
          <p:grpSpPr>
            <a:xfrm>
              <a:off x="7145730" y="5048697"/>
              <a:ext cx="571116" cy="571112"/>
              <a:chOff x="9339783" y="4780636"/>
              <a:chExt cx="279044" cy="279044"/>
            </a:xfrm>
          </p:grpSpPr>
          <p:sp>
            <p:nvSpPr>
              <p:cNvPr id="92" name="Oval 91"/>
              <p:cNvSpPr/>
              <p:nvPr userDrawn="1"/>
            </p:nvSpPr>
            <p:spPr>
              <a:xfrm>
                <a:off x="9339783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 noEditPoints="1"/>
              </p:cNvSpPr>
              <p:nvPr userDrawn="1"/>
            </p:nvSpPr>
            <p:spPr bwMode="auto">
              <a:xfrm>
                <a:off x="9392002" y="4832855"/>
                <a:ext cx="174606" cy="174606"/>
              </a:xfrm>
              <a:custGeom>
                <a:avLst/>
                <a:gdLst/>
                <a:ahLst/>
                <a:cxnLst>
                  <a:cxn ang="0">
                    <a:pos x="365" y="125"/>
                  </a:cxn>
                  <a:cxn ang="0">
                    <a:pos x="319" y="138"/>
                  </a:cxn>
                  <a:cxn ang="0">
                    <a:pos x="290" y="169"/>
                  </a:cxn>
                  <a:cxn ang="0">
                    <a:pos x="280" y="219"/>
                  </a:cxn>
                  <a:cxn ang="0">
                    <a:pos x="276" y="257"/>
                  </a:cxn>
                  <a:cxn ang="0">
                    <a:pos x="241" y="258"/>
                  </a:cxn>
                  <a:cxn ang="0">
                    <a:pos x="268" y="325"/>
                  </a:cxn>
                  <a:cxn ang="0">
                    <a:pos x="282" y="330"/>
                  </a:cxn>
                  <a:cxn ang="0">
                    <a:pos x="283" y="534"/>
                  </a:cxn>
                  <a:cxn ang="0">
                    <a:pos x="339" y="536"/>
                  </a:cxn>
                  <a:cxn ang="0">
                    <a:pos x="368" y="529"/>
                  </a:cxn>
                  <a:cxn ang="0">
                    <a:pos x="422" y="325"/>
                  </a:cxn>
                  <a:cxn ang="0">
                    <a:pos x="426" y="294"/>
                  </a:cxn>
                  <a:cxn ang="0">
                    <a:pos x="427" y="258"/>
                  </a:cxn>
                  <a:cxn ang="0">
                    <a:pos x="394" y="260"/>
                  </a:cxn>
                  <a:cxn ang="0">
                    <a:pos x="373" y="258"/>
                  </a:cxn>
                  <a:cxn ang="0">
                    <a:pos x="368" y="212"/>
                  </a:cxn>
                  <a:cxn ang="0">
                    <a:pos x="373" y="193"/>
                  </a:cxn>
                  <a:cxn ang="0">
                    <a:pos x="427" y="126"/>
                  </a:cxn>
                  <a:cxn ang="0">
                    <a:pos x="319" y="0"/>
                  </a:cxn>
                  <a:cxn ang="0">
                    <a:pos x="420" y="10"/>
                  </a:cxn>
                  <a:cxn ang="0">
                    <a:pos x="506" y="42"/>
                  </a:cxn>
                  <a:cxn ang="0">
                    <a:pos x="572" y="90"/>
                  </a:cxn>
                  <a:cxn ang="0">
                    <a:pos x="620" y="153"/>
                  </a:cxn>
                  <a:cxn ang="0">
                    <a:pos x="651" y="226"/>
                  </a:cxn>
                  <a:cxn ang="0">
                    <a:pos x="663" y="305"/>
                  </a:cxn>
                  <a:cxn ang="0">
                    <a:pos x="659" y="385"/>
                  </a:cxn>
                  <a:cxn ang="0">
                    <a:pos x="638" y="462"/>
                  </a:cxn>
                  <a:cxn ang="0">
                    <a:pos x="601" y="533"/>
                  </a:cxn>
                  <a:cxn ang="0">
                    <a:pos x="547" y="593"/>
                  </a:cxn>
                  <a:cxn ang="0">
                    <a:pos x="477" y="636"/>
                  </a:cxn>
                  <a:cxn ang="0">
                    <a:pos x="391" y="661"/>
                  </a:cxn>
                  <a:cxn ang="0">
                    <a:pos x="290" y="661"/>
                  </a:cxn>
                  <a:cxn ang="0">
                    <a:pos x="216" y="640"/>
                  </a:cxn>
                  <a:cxn ang="0">
                    <a:pos x="144" y="598"/>
                  </a:cxn>
                  <a:cxn ang="0">
                    <a:pos x="80" y="537"/>
                  </a:cxn>
                  <a:cxn ang="0">
                    <a:pos x="30" y="461"/>
                  </a:cxn>
                  <a:cxn ang="0">
                    <a:pos x="3" y="373"/>
                  </a:cxn>
                  <a:cxn ang="0">
                    <a:pos x="3" y="276"/>
                  </a:cxn>
                  <a:cxn ang="0">
                    <a:pos x="37" y="175"/>
                  </a:cxn>
                  <a:cxn ang="0">
                    <a:pos x="73" y="121"/>
                  </a:cxn>
                  <a:cxn ang="0">
                    <a:pos x="125" y="71"/>
                  </a:cxn>
                  <a:cxn ang="0">
                    <a:pos x="191" y="31"/>
                  </a:cxn>
                  <a:cxn ang="0">
                    <a:pos x="273" y="6"/>
                  </a:cxn>
                </a:cxnLst>
                <a:rect l="0" t="0" r="r" b="b"/>
                <a:pathLst>
                  <a:path w="663" h="663">
                    <a:moveTo>
                      <a:pt x="394" y="124"/>
                    </a:moveTo>
                    <a:lnTo>
                      <a:pt x="365" y="125"/>
                    </a:lnTo>
                    <a:lnTo>
                      <a:pt x="340" y="129"/>
                    </a:lnTo>
                    <a:lnTo>
                      <a:pt x="319" y="138"/>
                    </a:lnTo>
                    <a:lnTo>
                      <a:pt x="302" y="151"/>
                    </a:lnTo>
                    <a:lnTo>
                      <a:pt x="290" y="169"/>
                    </a:lnTo>
                    <a:lnTo>
                      <a:pt x="283" y="192"/>
                    </a:lnTo>
                    <a:lnTo>
                      <a:pt x="280" y="219"/>
                    </a:lnTo>
                    <a:lnTo>
                      <a:pt x="283" y="253"/>
                    </a:lnTo>
                    <a:lnTo>
                      <a:pt x="276" y="257"/>
                    </a:lnTo>
                    <a:lnTo>
                      <a:pt x="266" y="258"/>
                    </a:lnTo>
                    <a:lnTo>
                      <a:pt x="241" y="258"/>
                    </a:lnTo>
                    <a:lnTo>
                      <a:pt x="241" y="325"/>
                    </a:lnTo>
                    <a:lnTo>
                      <a:pt x="268" y="325"/>
                    </a:lnTo>
                    <a:lnTo>
                      <a:pt x="276" y="326"/>
                    </a:lnTo>
                    <a:lnTo>
                      <a:pt x="282" y="330"/>
                    </a:lnTo>
                    <a:lnTo>
                      <a:pt x="283" y="337"/>
                    </a:lnTo>
                    <a:lnTo>
                      <a:pt x="283" y="534"/>
                    </a:lnTo>
                    <a:lnTo>
                      <a:pt x="319" y="534"/>
                    </a:lnTo>
                    <a:lnTo>
                      <a:pt x="339" y="536"/>
                    </a:lnTo>
                    <a:lnTo>
                      <a:pt x="355" y="534"/>
                    </a:lnTo>
                    <a:lnTo>
                      <a:pt x="368" y="529"/>
                    </a:lnTo>
                    <a:lnTo>
                      <a:pt x="368" y="325"/>
                    </a:lnTo>
                    <a:lnTo>
                      <a:pt x="422" y="325"/>
                    </a:lnTo>
                    <a:lnTo>
                      <a:pt x="425" y="310"/>
                    </a:lnTo>
                    <a:lnTo>
                      <a:pt x="426" y="294"/>
                    </a:lnTo>
                    <a:lnTo>
                      <a:pt x="427" y="278"/>
                    </a:lnTo>
                    <a:lnTo>
                      <a:pt x="427" y="258"/>
                    </a:lnTo>
                    <a:lnTo>
                      <a:pt x="405" y="258"/>
                    </a:lnTo>
                    <a:lnTo>
                      <a:pt x="394" y="260"/>
                    </a:lnTo>
                    <a:lnTo>
                      <a:pt x="383" y="260"/>
                    </a:lnTo>
                    <a:lnTo>
                      <a:pt x="373" y="258"/>
                    </a:lnTo>
                    <a:lnTo>
                      <a:pt x="368" y="253"/>
                    </a:lnTo>
                    <a:lnTo>
                      <a:pt x="368" y="212"/>
                    </a:lnTo>
                    <a:lnTo>
                      <a:pt x="369" y="201"/>
                    </a:lnTo>
                    <a:lnTo>
                      <a:pt x="373" y="193"/>
                    </a:lnTo>
                    <a:lnTo>
                      <a:pt x="427" y="193"/>
                    </a:lnTo>
                    <a:lnTo>
                      <a:pt x="427" y="126"/>
                    </a:lnTo>
                    <a:lnTo>
                      <a:pt x="394" y="124"/>
                    </a:lnTo>
                    <a:close/>
                    <a:moveTo>
                      <a:pt x="319" y="0"/>
                    </a:moveTo>
                    <a:lnTo>
                      <a:pt x="372" y="2"/>
                    </a:lnTo>
                    <a:lnTo>
                      <a:pt x="420" y="10"/>
                    </a:lnTo>
                    <a:lnTo>
                      <a:pt x="465" y="24"/>
                    </a:lnTo>
                    <a:lnTo>
                      <a:pt x="506" y="42"/>
                    </a:lnTo>
                    <a:lnTo>
                      <a:pt x="541" y="65"/>
                    </a:lnTo>
                    <a:lnTo>
                      <a:pt x="572" y="90"/>
                    </a:lnTo>
                    <a:lnTo>
                      <a:pt x="598" y="121"/>
                    </a:lnTo>
                    <a:lnTo>
                      <a:pt x="620" y="153"/>
                    </a:lnTo>
                    <a:lnTo>
                      <a:pt x="638" y="189"/>
                    </a:lnTo>
                    <a:lnTo>
                      <a:pt x="651" y="226"/>
                    </a:lnTo>
                    <a:lnTo>
                      <a:pt x="659" y="265"/>
                    </a:lnTo>
                    <a:lnTo>
                      <a:pt x="663" y="305"/>
                    </a:lnTo>
                    <a:lnTo>
                      <a:pt x="663" y="346"/>
                    </a:lnTo>
                    <a:lnTo>
                      <a:pt x="659" y="385"/>
                    </a:lnTo>
                    <a:lnTo>
                      <a:pt x="651" y="425"/>
                    </a:lnTo>
                    <a:lnTo>
                      <a:pt x="638" y="462"/>
                    </a:lnTo>
                    <a:lnTo>
                      <a:pt x="622" y="498"/>
                    </a:lnTo>
                    <a:lnTo>
                      <a:pt x="601" y="533"/>
                    </a:lnTo>
                    <a:lnTo>
                      <a:pt x="576" y="564"/>
                    </a:lnTo>
                    <a:lnTo>
                      <a:pt x="547" y="593"/>
                    </a:lnTo>
                    <a:lnTo>
                      <a:pt x="513" y="616"/>
                    </a:lnTo>
                    <a:lnTo>
                      <a:pt x="477" y="636"/>
                    </a:lnTo>
                    <a:lnTo>
                      <a:pt x="436" y="651"/>
                    </a:lnTo>
                    <a:lnTo>
                      <a:pt x="391" y="661"/>
                    </a:lnTo>
                    <a:lnTo>
                      <a:pt x="343" y="663"/>
                    </a:lnTo>
                    <a:lnTo>
                      <a:pt x="290" y="661"/>
                    </a:lnTo>
                    <a:lnTo>
                      <a:pt x="254" y="654"/>
                    </a:lnTo>
                    <a:lnTo>
                      <a:pt x="216" y="640"/>
                    </a:lnTo>
                    <a:lnTo>
                      <a:pt x="179" y="622"/>
                    </a:lnTo>
                    <a:lnTo>
                      <a:pt x="144" y="598"/>
                    </a:lnTo>
                    <a:lnTo>
                      <a:pt x="111" y="570"/>
                    </a:lnTo>
                    <a:lnTo>
                      <a:pt x="80" y="537"/>
                    </a:lnTo>
                    <a:lnTo>
                      <a:pt x="53" y="501"/>
                    </a:lnTo>
                    <a:lnTo>
                      <a:pt x="30" y="461"/>
                    </a:lnTo>
                    <a:lnTo>
                      <a:pt x="14" y="419"/>
                    </a:lnTo>
                    <a:lnTo>
                      <a:pt x="3" y="373"/>
                    </a:lnTo>
                    <a:lnTo>
                      <a:pt x="0" y="326"/>
                    </a:lnTo>
                    <a:lnTo>
                      <a:pt x="3" y="276"/>
                    </a:lnTo>
                    <a:lnTo>
                      <a:pt x="15" y="226"/>
                    </a:lnTo>
                    <a:lnTo>
                      <a:pt x="37" y="175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7" y="95"/>
                    </a:lnTo>
                    <a:lnTo>
                      <a:pt x="125" y="71"/>
                    </a:lnTo>
                    <a:lnTo>
                      <a:pt x="157" y="49"/>
                    </a:lnTo>
                    <a:lnTo>
                      <a:pt x="191" y="31"/>
                    </a:lnTo>
                    <a:lnTo>
                      <a:pt x="230" y="15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83008" y="5048697"/>
              <a:ext cx="571116" cy="571112"/>
              <a:chOff x="9665008" y="4780636"/>
              <a:chExt cx="279044" cy="279044"/>
            </a:xfrm>
          </p:grpSpPr>
          <p:sp>
            <p:nvSpPr>
              <p:cNvPr id="90" name="Oval 89"/>
              <p:cNvSpPr/>
              <p:nvPr userDrawn="1"/>
            </p:nvSpPr>
            <p:spPr>
              <a:xfrm>
                <a:off x="9665008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 userDrawn="1"/>
            </p:nvSpPr>
            <p:spPr bwMode="auto">
              <a:xfrm>
                <a:off x="9706594" y="4852691"/>
                <a:ext cx="195872" cy="134934"/>
              </a:xfrm>
              <a:custGeom>
                <a:avLst/>
                <a:gdLst>
                  <a:gd name="T0" fmla="*/ 652 w 720"/>
                  <a:gd name="T1" fmla="*/ 218 h 496"/>
                  <a:gd name="T2" fmla="*/ 688 w 720"/>
                  <a:gd name="T3" fmla="*/ 206 h 496"/>
                  <a:gd name="T4" fmla="*/ 712 w 720"/>
                  <a:gd name="T5" fmla="*/ 182 h 496"/>
                  <a:gd name="T6" fmla="*/ 700 w 720"/>
                  <a:gd name="T7" fmla="*/ 180 h 496"/>
                  <a:gd name="T8" fmla="*/ 642 w 720"/>
                  <a:gd name="T9" fmla="*/ 186 h 496"/>
                  <a:gd name="T10" fmla="*/ 628 w 720"/>
                  <a:gd name="T11" fmla="*/ 166 h 496"/>
                  <a:gd name="T12" fmla="*/ 606 w 720"/>
                  <a:gd name="T13" fmla="*/ 118 h 496"/>
                  <a:gd name="T14" fmla="*/ 548 w 720"/>
                  <a:gd name="T15" fmla="*/ 64 h 496"/>
                  <a:gd name="T16" fmla="*/ 500 w 720"/>
                  <a:gd name="T17" fmla="*/ 48 h 496"/>
                  <a:gd name="T18" fmla="*/ 476 w 720"/>
                  <a:gd name="T19" fmla="*/ 48 h 496"/>
                  <a:gd name="T20" fmla="*/ 504 w 720"/>
                  <a:gd name="T21" fmla="*/ 38 h 496"/>
                  <a:gd name="T22" fmla="*/ 534 w 720"/>
                  <a:gd name="T23" fmla="*/ 26 h 496"/>
                  <a:gd name="T24" fmla="*/ 536 w 720"/>
                  <a:gd name="T25" fmla="*/ 16 h 496"/>
                  <a:gd name="T26" fmla="*/ 524 w 720"/>
                  <a:gd name="T27" fmla="*/ 12 h 496"/>
                  <a:gd name="T28" fmla="*/ 466 w 720"/>
                  <a:gd name="T29" fmla="*/ 30 h 496"/>
                  <a:gd name="T30" fmla="*/ 490 w 720"/>
                  <a:gd name="T31" fmla="*/ 18 h 496"/>
                  <a:gd name="T32" fmla="*/ 504 w 720"/>
                  <a:gd name="T33" fmla="*/ 0 h 496"/>
                  <a:gd name="T34" fmla="*/ 474 w 720"/>
                  <a:gd name="T35" fmla="*/ 10 h 496"/>
                  <a:gd name="T36" fmla="*/ 448 w 720"/>
                  <a:gd name="T37" fmla="*/ 26 h 496"/>
                  <a:gd name="T38" fmla="*/ 460 w 720"/>
                  <a:gd name="T39" fmla="*/ 6 h 496"/>
                  <a:gd name="T40" fmla="*/ 406 w 720"/>
                  <a:gd name="T41" fmla="*/ 58 h 496"/>
                  <a:gd name="T42" fmla="*/ 368 w 720"/>
                  <a:gd name="T43" fmla="*/ 128 h 496"/>
                  <a:gd name="T44" fmla="*/ 318 w 720"/>
                  <a:gd name="T45" fmla="*/ 154 h 496"/>
                  <a:gd name="T46" fmla="*/ 292 w 720"/>
                  <a:gd name="T47" fmla="*/ 136 h 496"/>
                  <a:gd name="T48" fmla="*/ 166 w 720"/>
                  <a:gd name="T49" fmla="*/ 76 h 496"/>
                  <a:gd name="T50" fmla="*/ 108 w 720"/>
                  <a:gd name="T51" fmla="*/ 66 h 496"/>
                  <a:gd name="T52" fmla="*/ 120 w 720"/>
                  <a:gd name="T53" fmla="*/ 100 h 496"/>
                  <a:gd name="T54" fmla="*/ 152 w 720"/>
                  <a:gd name="T55" fmla="*/ 134 h 496"/>
                  <a:gd name="T56" fmla="*/ 160 w 720"/>
                  <a:gd name="T57" fmla="*/ 144 h 496"/>
                  <a:gd name="T58" fmla="*/ 124 w 720"/>
                  <a:gd name="T59" fmla="*/ 150 h 496"/>
                  <a:gd name="T60" fmla="*/ 138 w 720"/>
                  <a:gd name="T61" fmla="*/ 184 h 496"/>
                  <a:gd name="T62" fmla="*/ 170 w 720"/>
                  <a:gd name="T63" fmla="*/ 210 h 496"/>
                  <a:gd name="T64" fmla="*/ 206 w 720"/>
                  <a:gd name="T65" fmla="*/ 222 h 496"/>
                  <a:gd name="T66" fmla="*/ 166 w 720"/>
                  <a:gd name="T67" fmla="*/ 234 h 496"/>
                  <a:gd name="T68" fmla="*/ 160 w 720"/>
                  <a:gd name="T69" fmla="*/ 250 h 496"/>
                  <a:gd name="T70" fmla="*/ 186 w 720"/>
                  <a:gd name="T71" fmla="*/ 274 h 496"/>
                  <a:gd name="T72" fmla="*/ 226 w 720"/>
                  <a:gd name="T73" fmla="*/ 286 h 496"/>
                  <a:gd name="T74" fmla="*/ 236 w 720"/>
                  <a:gd name="T75" fmla="*/ 290 h 496"/>
                  <a:gd name="T76" fmla="*/ 218 w 720"/>
                  <a:gd name="T77" fmla="*/ 306 h 496"/>
                  <a:gd name="T78" fmla="*/ 216 w 720"/>
                  <a:gd name="T79" fmla="*/ 322 h 496"/>
                  <a:gd name="T80" fmla="*/ 236 w 720"/>
                  <a:gd name="T81" fmla="*/ 342 h 496"/>
                  <a:gd name="T82" fmla="*/ 268 w 720"/>
                  <a:gd name="T83" fmla="*/ 346 h 496"/>
                  <a:gd name="T84" fmla="*/ 220 w 720"/>
                  <a:gd name="T85" fmla="*/ 382 h 496"/>
                  <a:gd name="T86" fmla="*/ 168 w 720"/>
                  <a:gd name="T87" fmla="*/ 400 h 496"/>
                  <a:gd name="T88" fmla="*/ 112 w 720"/>
                  <a:gd name="T89" fmla="*/ 404 h 496"/>
                  <a:gd name="T90" fmla="*/ 60 w 720"/>
                  <a:gd name="T91" fmla="*/ 392 h 496"/>
                  <a:gd name="T92" fmla="*/ 14 w 720"/>
                  <a:gd name="T93" fmla="*/ 364 h 496"/>
                  <a:gd name="T94" fmla="*/ 18 w 720"/>
                  <a:gd name="T95" fmla="*/ 376 h 496"/>
                  <a:gd name="T96" fmla="*/ 76 w 720"/>
                  <a:gd name="T97" fmla="*/ 430 h 496"/>
                  <a:gd name="T98" fmla="*/ 144 w 720"/>
                  <a:gd name="T99" fmla="*/ 468 h 496"/>
                  <a:gd name="T100" fmla="*/ 216 w 720"/>
                  <a:gd name="T101" fmla="*/ 490 h 496"/>
                  <a:gd name="T102" fmla="*/ 290 w 720"/>
                  <a:gd name="T103" fmla="*/ 496 h 496"/>
                  <a:gd name="T104" fmla="*/ 364 w 720"/>
                  <a:gd name="T105" fmla="*/ 490 h 496"/>
                  <a:gd name="T106" fmla="*/ 434 w 720"/>
                  <a:gd name="T107" fmla="*/ 470 h 496"/>
                  <a:gd name="T108" fmla="*/ 498 w 720"/>
                  <a:gd name="T109" fmla="*/ 438 h 496"/>
                  <a:gd name="T110" fmla="*/ 554 w 720"/>
                  <a:gd name="T111" fmla="*/ 396 h 496"/>
                  <a:gd name="T112" fmla="*/ 598 w 720"/>
                  <a:gd name="T113" fmla="*/ 344 h 496"/>
                  <a:gd name="T114" fmla="*/ 628 w 720"/>
                  <a:gd name="T115" fmla="*/ 284 h 496"/>
                  <a:gd name="T116" fmla="*/ 650 w 720"/>
                  <a:gd name="T117" fmla="*/ 260 h 496"/>
                  <a:gd name="T118" fmla="*/ 688 w 720"/>
                  <a:gd name="T119" fmla="*/ 252 h 496"/>
                  <a:gd name="T120" fmla="*/ 720 w 720"/>
                  <a:gd name="T121" fmla="*/ 228 h 496"/>
                  <a:gd name="T122" fmla="*/ 678 w 720"/>
                  <a:gd name="T123" fmla="*/ 230 h 496"/>
                  <a:gd name="T124" fmla="*/ 638 w 720"/>
                  <a:gd name="T125" fmla="*/ 22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0" h="496">
                    <a:moveTo>
                      <a:pt x="638" y="220"/>
                    </a:moveTo>
                    <a:lnTo>
                      <a:pt x="638" y="220"/>
                    </a:lnTo>
                    <a:lnTo>
                      <a:pt x="652" y="218"/>
                    </a:lnTo>
                    <a:lnTo>
                      <a:pt x="666" y="216"/>
                    </a:lnTo>
                    <a:lnTo>
                      <a:pt x="678" y="210"/>
                    </a:lnTo>
                    <a:lnTo>
                      <a:pt x="688" y="206"/>
                    </a:lnTo>
                    <a:lnTo>
                      <a:pt x="698" y="198"/>
                    </a:lnTo>
                    <a:lnTo>
                      <a:pt x="706" y="192"/>
                    </a:lnTo>
                    <a:lnTo>
                      <a:pt x="712" y="182"/>
                    </a:lnTo>
                    <a:lnTo>
                      <a:pt x="716" y="174"/>
                    </a:lnTo>
                    <a:lnTo>
                      <a:pt x="716" y="174"/>
                    </a:lnTo>
                    <a:lnTo>
                      <a:pt x="700" y="180"/>
                    </a:lnTo>
                    <a:lnTo>
                      <a:pt x="678" y="186"/>
                    </a:lnTo>
                    <a:lnTo>
                      <a:pt x="654" y="186"/>
                    </a:lnTo>
                    <a:lnTo>
                      <a:pt x="642" y="186"/>
                    </a:lnTo>
                    <a:lnTo>
                      <a:pt x="632" y="184"/>
                    </a:lnTo>
                    <a:lnTo>
                      <a:pt x="632" y="184"/>
                    </a:lnTo>
                    <a:lnTo>
                      <a:pt x="628" y="166"/>
                    </a:lnTo>
                    <a:lnTo>
                      <a:pt x="628" y="166"/>
                    </a:lnTo>
                    <a:lnTo>
                      <a:pt x="618" y="142"/>
                    </a:lnTo>
                    <a:lnTo>
                      <a:pt x="606" y="118"/>
                    </a:lnTo>
                    <a:lnTo>
                      <a:pt x="590" y="96"/>
                    </a:lnTo>
                    <a:lnTo>
                      <a:pt x="570" y="78"/>
                    </a:lnTo>
                    <a:lnTo>
                      <a:pt x="548" y="64"/>
                    </a:lnTo>
                    <a:lnTo>
                      <a:pt x="526" y="54"/>
                    </a:lnTo>
                    <a:lnTo>
                      <a:pt x="514" y="50"/>
                    </a:lnTo>
                    <a:lnTo>
                      <a:pt x="500" y="48"/>
                    </a:lnTo>
                    <a:lnTo>
                      <a:pt x="488" y="46"/>
                    </a:lnTo>
                    <a:lnTo>
                      <a:pt x="476" y="48"/>
                    </a:lnTo>
                    <a:lnTo>
                      <a:pt x="476" y="48"/>
                    </a:lnTo>
                    <a:lnTo>
                      <a:pt x="492" y="42"/>
                    </a:lnTo>
                    <a:lnTo>
                      <a:pt x="492" y="42"/>
                    </a:lnTo>
                    <a:lnTo>
                      <a:pt x="504" y="38"/>
                    </a:lnTo>
                    <a:lnTo>
                      <a:pt x="520" y="34"/>
                    </a:lnTo>
                    <a:lnTo>
                      <a:pt x="528" y="30"/>
                    </a:lnTo>
                    <a:lnTo>
                      <a:pt x="534" y="26"/>
                    </a:lnTo>
                    <a:lnTo>
                      <a:pt x="538" y="22"/>
                    </a:lnTo>
                    <a:lnTo>
                      <a:pt x="536" y="16"/>
                    </a:lnTo>
                    <a:lnTo>
                      <a:pt x="536" y="16"/>
                    </a:lnTo>
                    <a:lnTo>
                      <a:pt x="536" y="14"/>
                    </a:lnTo>
                    <a:lnTo>
                      <a:pt x="532" y="12"/>
                    </a:lnTo>
                    <a:lnTo>
                      <a:pt x="524" y="12"/>
                    </a:lnTo>
                    <a:lnTo>
                      <a:pt x="514" y="14"/>
                    </a:lnTo>
                    <a:lnTo>
                      <a:pt x="504" y="16"/>
                    </a:lnTo>
                    <a:lnTo>
                      <a:pt x="466" y="30"/>
                    </a:lnTo>
                    <a:lnTo>
                      <a:pt x="466" y="30"/>
                    </a:lnTo>
                    <a:lnTo>
                      <a:pt x="478" y="24"/>
                    </a:lnTo>
                    <a:lnTo>
                      <a:pt x="490" y="18"/>
                    </a:lnTo>
                    <a:lnTo>
                      <a:pt x="500" y="10"/>
                    </a:lnTo>
                    <a:lnTo>
                      <a:pt x="504" y="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90" y="4"/>
                    </a:lnTo>
                    <a:lnTo>
                      <a:pt x="474" y="10"/>
                    </a:lnTo>
                    <a:lnTo>
                      <a:pt x="462" y="16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56" y="16"/>
                    </a:lnTo>
                    <a:lnTo>
                      <a:pt x="460" y="6"/>
                    </a:lnTo>
                    <a:lnTo>
                      <a:pt x="460" y="6"/>
                    </a:lnTo>
                    <a:lnTo>
                      <a:pt x="440" y="20"/>
                    </a:lnTo>
                    <a:lnTo>
                      <a:pt x="422" y="38"/>
                    </a:lnTo>
                    <a:lnTo>
                      <a:pt x="406" y="58"/>
                    </a:lnTo>
                    <a:lnTo>
                      <a:pt x="392" y="80"/>
                    </a:lnTo>
                    <a:lnTo>
                      <a:pt x="380" y="104"/>
                    </a:lnTo>
                    <a:lnTo>
                      <a:pt x="368" y="128"/>
                    </a:lnTo>
                    <a:lnTo>
                      <a:pt x="346" y="180"/>
                    </a:lnTo>
                    <a:lnTo>
                      <a:pt x="346" y="180"/>
                    </a:lnTo>
                    <a:lnTo>
                      <a:pt x="318" y="154"/>
                    </a:lnTo>
                    <a:lnTo>
                      <a:pt x="304" y="144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56" y="116"/>
                    </a:lnTo>
                    <a:lnTo>
                      <a:pt x="214" y="98"/>
                    </a:lnTo>
                    <a:lnTo>
                      <a:pt x="166" y="7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0" y="76"/>
                    </a:lnTo>
                    <a:lnTo>
                      <a:pt x="114" y="88"/>
                    </a:lnTo>
                    <a:lnTo>
                      <a:pt x="120" y="100"/>
                    </a:lnTo>
                    <a:lnTo>
                      <a:pt x="128" y="112"/>
                    </a:lnTo>
                    <a:lnTo>
                      <a:pt x="138" y="124"/>
                    </a:lnTo>
                    <a:lnTo>
                      <a:pt x="152" y="134"/>
                    </a:lnTo>
                    <a:lnTo>
                      <a:pt x="170" y="144"/>
                    </a:lnTo>
                    <a:lnTo>
                      <a:pt x="170" y="144"/>
                    </a:lnTo>
                    <a:lnTo>
                      <a:pt x="160" y="144"/>
                    </a:lnTo>
                    <a:lnTo>
                      <a:pt x="148" y="146"/>
                    </a:lnTo>
                    <a:lnTo>
                      <a:pt x="124" y="150"/>
                    </a:lnTo>
                    <a:lnTo>
                      <a:pt x="124" y="150"/>
                    </a:lnTo>
                    <a:lnTo>
                      <a:pt x="128" y="162"/>
                    </a:lnTo>
                    <a:lnTo>
                      <a:pt x="132" y="172"/>
                    </a:lnTo>
                    <a:lnTo>
                      <a:pt x="138" y="184"/>
                    </a:lnTo>
                    <a:lnTo>
                      <a:pt x="146" y="194"/>
                    </a:lnTo>
                    <a:lnTo>
                      <a:pt x="158" y="202"/>
                    </a:lnTo>
                    <a:lnTo>
                      <a:pt x="170" y="210"/>
                    </a:lnTo>
                    <a:lnTo>
                      <a:pt x="186" y="216"/>
                    </a:lnTo>
                    <a:lnTo>
                      <a:pt x="206" y="222"/>
                    </a:lnTo>
                    <a:lnTo>
                      <a:pt x="206" y="222"/>
                    </a:lnTo>
                    <a:lnTo>
                      <a:pt x="188" y="224"/>
                    </a:lnTo>
                    <a:lnTo>
                      <a:pt x="176" y="228"/>
                    </a:lnTo>
                    <a:lnTo>
                      <a:pt x="166" y="234"/>
                    </a:lnTo>
                    <a:lnTo>
                      <a:pt x="156" y="242"/>
                    </a:lnTo>
                    <a:lnTo>
                      <a:pt x="156" y="242"/>
                    </a:lnTo>
                    <a:lnTo>
                      <a:pt x="160" y="250"/>
                    </a:lnTo>
                    <a:lnTo>
                      <a:pt x="168" y="258"/>
                    </a:lnTo>
                    <a:lnTo>
                      <a:pt x="176" y="266"/>
                    </a:lnTo>
                    <a:lnTo>
                      <a:pt x="186" y="274"/>
                    </a:lnTo>
                    <a:lnTo>
                      <a:pt x="198" y="280"/>
                    </a:lnTo>
                    <a:lnTo>
                      <a:pt x="212" y="284"/>
                    </a:lnTo>
                    <a:lnTo>
                      <a:pt x="226" y="286"/>
                    </a:lnTo>
                    <a:lnTo>
                      <a:pt x="244" y="284"/>
                    </a:lnTo>
                    <a:lnTo>
                      <a:pt x="244" y="284"/>
                    </a:lnTo>
                    <a:lnTo>
                      <a:pt x="236" y="290"/>
                    </a:lnTo>
                    <a:lnTo>
                      <a:pt x="228" y="294"/>
                    </a:lnTo>
                    <a:lnTo>
                      <a:pt x="222" y="300"/>
                    </a:lnTo>
                    <a:lnTo>
                      <a:pt x="218" y="306"/>
                    </a:lnTo>
                    <a:lnTo>
                      <a:pt x="216" y="310"/>
                    </a:lnTo>
                    <a:lnTo>
                      <a:pt x="216" y="316"/>
                    </a:lnTo>
                    <a:lnTo>
                      <a:pt x="216" y="322"/>
                    </a:lnTo>
                    <a:lnTo>
                      <a:pt x="218" y="326"/>
                    </a:lnTo>
                    <a:lnTo>
                      <a:pt x="226" y="336"/>
                    </a:lnTo>
                    <a:lnTo>
                      <a:pt x="236" y="342"/>
                    </a:lnTo>
                    <a:lnTo>
                      <a:pt x="250" y="346"/>
                    </a:lnTo>
                    <a:lnTo>
                      <a:pt x="268" y="346"/>
                    </a:lnTo>
                    <a:lnTo>
                      <a:pt x="268" y="346"/>
                    </a:lnTo>
                    <a:lnTo>
                      <a:pt x="252" y="360"/>
                    </a:lnTo>
                    <a:lnTo>
                      <a:pt x="236" y="372"/>
                    </a:lnTo>
                    <a:lnTo>
                      <a:pt x="220" y="382"/>
                    </a:lnTo>
                    <a:lnTo>
                      <a:pt x="202" y="390"/>
                    </a:lnTo>
                    <a:lnTo>
                      <a:pt x="186" y="396"/>
                    </a:lnTo>
                    <a:lnTo>
                      <a:pt x="168" y="400"/>
                    </a:lnTo>
                    <a:lnTo>
                      <a:pt x="150" y="404"/>
                    </a:lnTo>
                    <a:lnTo>
                      <a:pt x="130" y="404"/>
                    </a:lnTo>
                    <a:lnTo>
                      <a:pt x="112" y="404"/>
                    </a:lnTo>
                    <a:lnTo>
                      <a:pt x="94" y="400"/>
                    </a:lnTo>
                    <a:lnTo>
                      <a:pt x="78" y="396"/>
                    </a:lnTo>
                    <a:lnTo>
                      <a:pt x="60" y="392"/>
                    </a:lnTo>
                    <a:lnTo>
                      <a:pt x="44" y="384"/>
                    </a:lnTo>
                    <a:lnTo>
                      <a:pt x="28" y="376"/>
                    </a:lnTo>
                    <a:lnTo>
                      <a:pt x="14" y="364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8" y="376"/>
                    </a:lnTo>
                    <a:lnTo>
                      <a:pt x="36" y="396"/>
                    </a:lnTo>
                    <a:lnTo>
                      <a:pt x="56" y="414"/>
                    </a:lnTo>
                    <a:lnTo>
                      <a:pt x="76" y="430"/>
                    </a:lnTo>
                    <a:lnTo>
                      <a:pt x="98" y="444"/>
                    </a:lnTo>
                    <a:lnTo>
                      <a:pt x="120" y="456"/>
                    </a:lnTo>
                    <a:lnTo>
                      <a:pt x="144" y="468"/>
                    </a:lnTo>
                    <a:lnTo>
                      <a:pt x="168" y="476"/>
                    </a:lnTo>
                    <a:lnTo>
                      <a:pt x="192" y="484"/>
                    </a:lnTo>
                    <a:lnTo>
                      <a:pt x="216" y="490"/>
                    </a:lnTo>
                    <a:lnTo>
                      <a:pt x="240" y="494"/>
                    </a:lnTo>
                    <a:lnTo>
                      <a:pt x="264" y="496"/>
                    </a:lnTo>
                    <a:lnTo>
                      <a:pt x="290" y="496"/>
                    </a:lnTo>
                    <a:lnTo>
                      <a:pt x="314" y="496"/>
                    </a:lnTo>
                    <a:lnTo>
                      <a:pt x="338" y="492"/>
                    </a:lnTo>
                    <a:lnTo>
                      <a:pt x="364" y="490"/>
                    </a:lnTo>
                    <a:lnTo>
                      <a:pt x="386" y="484"/>
                    </a:lnTo>
                    <a:lnTo>
                      <a:pt x="410" y="478"/>
                    </a:lnTo>
                    <a:lnTo>
                      <a:pt x="434" y="470"/>
                    </a:lnTo>
                    <a:lnTo>
                      <a:pt x="456" y="460"/>
                    </a:lnTo>
                    <a:lnTo>
                      <a:pt x="476" y="450"/>
                    </a:lnTo>
                    <a:lnTo>
                      <a:pt x="498" y="438"/>
                    </a:lnTo>
                    <a:lnTo>
                      <a:pt x="518" y="424"/>
                    </a:lnTo>
                    <a:lnTo>
                      <a:pt x="536" y="410"/>
                    </a:lnTo>
                    <a:lnTo>
                      <a:pt x="554" y="396"/>
                    </a:lnTo>
                    <a:lnTo>
                      <a:pt x="570" y="380"/>
                    </a:lnTo>
                    <a:lnTo>
                      <a:pt x="584" y="362"/>
                    </a:lnTo>
                    <a:lnTo>
                      <a:pt x="598" y="344"/>
                    </a:lnTo>
                    <a:lnTo>
                      <a:pt x="610" y="324"/>
                    </a:lnTo>
                    <a:lnTo>
                      <a:pt x="620" y="304"/>
                    </a:lnTo>
                    <a:lnTo>
                      <a:pt x="628" y="284"/>
                    </a:lnTo>
                    <a:lnTo>
                      <a:pt x="634" y="262"/>
                    </a:lnTo>
                    <a:lnTo>
                      <a:pt x="634" y="262"/>
                    </a:lnTo>
                    <a:lnTo>
                      <a:pt x="650" y="260"/>
                    </a:lnTo>
                    <a:lnTo>
                      <a:pt x="664" y="258"/>
                    </a:lnTo>
                    <a:lnTo>
                      <a:pt x="676" y="256"/>
                    </a:lnTo>
                    <a:lnTo>
                      <a:pt x="688" y="252"/>
                    </a:lnTo>
                    <a:lnTo>
                      <a:pt x="698" y="246"/>
                    </a:lnTo>
                    <a:lnTo>
                      <a:pt x="706" y="242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00" y="230"/>
                    </a:lnTo>
                    <a:lnTo>
                      <a:pt x="678" y="230"/>
                    </a:lnTo>
                    <a:lnTo>
                      <a:pt x="656" y="226"/>
                    </a:lnTo>
                    <a:lnTo>
                      <a:pt x="638" y="220"/>
                    </a:lnTo>
                    <a:lnTo>
                      <a:pt x="638" y="22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357564" y="5048697"/>
              <a:ext cx="571116" cy="571112"/>
              <a:chOff x="10309320" y="4780636"/>
              <a:chExt cx="279044" cy="279044"/>
            </a:xfrm>
          </p:grpSpPr>
          <p:sp>
            <p:nvSpPr>
              <p:cNvPr id="88" name="Oval 87"/>
              <p:cNvSpPr/>
              <p:nvPr userDrawn="1"/>
            </p:nvSpPr>
            <p:spPr>
              <a:xfrm>
                <a:off x="10309320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Freeform 626"/>
              <p:cNvSpPr>
                <a:spLocks noEditPoints="1"/>
              </p:cNvSpPr>
              <p:nvPr userDrawn="1"/>
            </p:nvSpPr>
            <p:spPr bwMode="auto">
              <a:xfrm>
                <a:off x="10377033" y="4848291"/>
                <a:ext cx="143618" cy="143734"/>
              </a:xfrm>
              <a:custGeom>
                <a:avLst/>
                <a:gdLst>
                  <a:gd name="T0" fmla="*/ 766 w 2492"/>
                  <a:gd name="T1" fmla="*/ 2115 h 2494"/>
                  <a:gd name="T2" fmla="*/ 1669 w 2492"/>
                  <a:gd name="T3" fmla="*/ 932 h 2494"/>
                  <a:gd name="T4" fmla="*/ 1524 w 2492"/>
                  <a:gd name="T5" fmla="*/ 957 h 2494"/>
                  <a:gd name="T6" fmla="*/ 1402 w 2492"/>
                  <a:gd name="T7" fmla="*/ 1045 h 2494"/>
                  <a:gd name="T8" fmla="*/ 1362 w 2492"/>
                  <a:gd name="T9" fmla="*/ 1094 h 2494"/>
                  <a:gd name="T10" fmla="*/ 1349 w 2492"/>
                  <a:gd name="T11" fmla="*/ 1104 h 2494"/>
                  <a:gd name="T12" fmla="*/ 1344 w 2492"/>
                  <a:gd name="T13" fmla="*/ 1005 h 2494"/>
                  <a:gd name="T14" fmla="*/ 953 w 2492"/>
                  <a:gd name="T15" fmla="*/ 2115 h 2494"/>
                  <a:gd name="T16" fmla="*/ 1346 w 2492"/>
                  <a:gd name="T17" fmla="*/ 2050 h 2494"/>
                  <a:gd name="T18" fmla="*/ 1351 w 2492"/>
                  <a:gd name="T19" fmla="*/ 1442 h 2494"/>
                  <a:gd name="T20" fmla="*/ 1381 w 2492"/>
                  <a:gd name="T21" fmla="*/ 1333 h 2494"/>
                  <a:gd name="T22" fmla="*/ 1451 w 2492"/>
                  <a:gd name="T23" fmla="*/ 1255 h 2494"/>
                  <a:gd name="T24" fmla="*/ 1551 w 2492"/>
                  <a:gd name="T25" fmla="*/ 1232 h 2494"/>
                  <a:gd name="T26" fmla="*/ 1648 w 2492"/>
                  <a:gd name="T27" fmla="*/ 1264 h 2494"/>
                  <a:gd name="T28" fmla="*/ 1704 w 2492"/>
                  <a:gd name="T29" fmla="*/ 1353 h 2494"/>
                  <a:gd name="T30" fmla="*/ 1719 w 2492"/>
                  <a:gd name="T31" fmla="*/ 1516 h 2494"/>
                  <a:gd name="T32" fmla="*/ 2110 w 2492"/>
                  <a:gd name="T33" fmla="*/ 2115 h 2494"/>
                  <a:gd name="T34" fmla="*/ 2113 w 2492"/>
                  <a:gd name="T35" fmla="*/ 1761 h 2494"/>
                  <a:gd name="T36" fmla="*/ 2099 w 2492"/>
                  <a:gd name="T37" fmla="*/ 1312 h 2494"/>
                  <a:gd name="T38" fmla="*/ 2052 w 2492"/>
                  <a:gd name="T39" fmla="*/ 1147 h 2494"/>
                  <a:gd name="T40" fmla="*/ 1963 w 2492"/>
                  <a:gd name="T41" fmla="*/ 1029 h 2494"/>
                  <a:gd name="T42" fmla="*/ 1829 w 2492"/>
                  <a:gd name="T43" fmla="*/ 956 h 2494"/>
                  <a:gd name="T44" fmla="*/ 1669 w 2492"/>
                  <a:gd name="T45" fmla="*/ 932 h 2494"/>
                  <a:gd name="T46" fmla="*/ 483 w 2492"/>
                  <a:gd name="T47" fmla="*/ 426 h 2494"/>
                  <a:gd name="T48" fmla="*/ 391 w 2492"/>
                  <a:gd name="T49" fmla="*/ 496 h 2494"/>
                  <a:gd name="T50" fmla="*/ 356 w 2492"/>
                  <a:gd name="T51" fmla="*/ 610 h 2494"/>
                  <a:gd name="T52" fmla="*/ 391 w 2492"/>
                  <a:gd name="T53" fmla="*/ 722 h 2494"/>
                  <a:gd name="T54" fmla="*/ 481 w 2492"/>
                  <a:gd name="T55" fmla="*/ 792 h 2494"/>
                  <a:gd name="T56" fmla="*/ 610 w 2492"/>
                  <a:gd name="T57" fmla="*/ 803 h 2494"/>
                  <a:gd name="T58" fmla="*/ 718 w 2492"/>
                  <a:gd name="T59" fmla="*/ 752 h 2494"/>
                  <a:gd name="T60" fmla="*/ 775 w 2492"/>
                  <a:gd name="T61" fmla="*/ 652 h 2494"/>
                  <a:gd name="T62" fmla="*/ 764 w 2492"/>
                  <a:gd name="T63" fmla="*/ 531 h 2494"/>
                  <a:gd name="T64" fmla="*/ 690 w 2492"/>
                  <a:gd name="T65" fmla="*/ 443 h 2494"/>
                  <a:gd name="T66" fmla="*/ 569 w 2492"/>
                  <a:gd name="T67" fmla="*/ 412 h 2494"/>
                  <a:gd name="T68" fmla="*/ 2071 w 2492"/>
                  <a:gd name="T69" fmla="*/ 3 h 2494"/>
                  <a:gd name="T70" fmla="*/ 2144 w 2492"/>
                  <a:gd name="T71" fmla="*/ 20 h 2494"/>
                  <a:gd name="T72" fmla="*/ 2296 w 2492"/>
                  <a:gd name="T73" fmla="*/ 90 h 2494"/>
                  <a:gd name="T74" fmla="*/ 2409 w 2492"/>
                  <a:gd name="T75" fmla="*/ 211 h 2494"/>
                  <a:gd name="T76" fmla="*/ 2468 w 2492"/>
                  <a:gd name="T77" fmla="*/ 345 h 2494"/>
                  <a:gd name="T78" fmla="*/ 2492 w 2492"/>
                  <a:gd name="T79" fmla="*/ 2064 h 2494"/>
                  <a:gd name="T80" fmla="*/ 2482 w 2492"/>
                  <a:gd name="T81" fmla="*/ 2087 h 2494"/>
                  <a:gd name="T82" fmla="*/ 2430 w 2492"/>
                  <a:gd name="T83" fmla="*/ 2252 h 2494"/>
                  <a:gd name="T84" fmla="*/ 2326 w 2492"/>
                  <a:gd name="T85" fmla="*/ 2379 h 2494"/>
                  <a:gd name="T86" fmla="*/ 2188 w 2492"/>
                  <a:gd name="T87" fmla="*/ 2457 h 2494"/>
                  <a:gd name="T88" fmla="*/ 2063 w 2492"/>
                  <a:gd name="T89" fmla="*/ 2494 h 2494"/>
                  <a:gd name="T90" fmla="*/ 413 w 2492"/>
                  <a:gd name="T91" fmla="*/ 2488 h 2494"/>
                  <a:gd name="T92" fmla="*/ 292 w 2492"/>
                  <a:gd name="T93" fmla="*/ 2456 h 2494"/>
                  <a:gd name="T94" fmla="*/ 153 w 2492"/>
                  <a:gd name="T95" fmla="*/ 2368 h 2494"/>
                  <a:gd name="T96" fmla="*/ 52 w 2492"/>
                  <a:gd name="T97" fmla="*/ 2230 h 2494"/>
                  <a:gd name="T98" fmla="*/ 11 w 2492"/>
                  <a:gd name="T99" fmla="*/ 2107 h 2494"/>
                  <a:gd name="T100" fmla="*/ 3 w 2492"/>
                  <a:gd name="T101" fmla="*/ 421 h 2494"/>
                  <a:gd name="T102" fmla="*/ 19 w 2492"/>
                  <a:gd name="T103" fmla="*/ 348 h 2494"/>
                  <a:gd name="T104" fmla="*/ 89 w 2492"/>
                  <a:gd name="T105" fmla="*/ 195 h 2494"/>
                  <a:gd name="T106" fmla="*/ 211 w 2492"/>
                  <a:gd name="T107" fmla="*/ 81 h 2494"/>
                  <a:gd name="T108" fmla="*/ 345 w 2492"/>
                  <a:gd name="T109" fmla="*/ 23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92" h="2494">
                    <a:moveTo>
                      <a:pt x="383" y="959"/>
                    </a:moveTo>
                    <a:lnTo>
                      <a:pt x="383" y="2115"/>
                    </a:lnTo>
                    <a:lnTo>
                      <a:pt x="766" y="2115"/>
                    </a:lnTo>
                    <a:lnTo>
                      <a:pt x="766" y="959"/>
                    </a:lnTo>
                    <a:lnTo>
                      <a:pt x="383" y="959"/>
                    </a:lnTo>
                    <a:close/>
                    <a:moveTo>
                      <a:pt x="1669" y="932"/>
                    </a:moveTo>
                    <a:lnTo>
                      <a:pt x="1619" y="935"/>
                    </a:lnTo>
                    <a:lnTo>
                      <a:pt x="1570" y="943"/>
                    </a:lnTo>
                    <a:lnTo>
                      <a:pt x="1524" y="957"/>
                    </a:lnTo>
                    <a:lnTo>
                      <a:pt x="1481" y="980"/>
                    </a:lnTo>
                    <a:lnTo>
                      <a:pt x="1440" y="1008"/>
                    </a:lnTo>
                    <a:lnTo>
                      <a:pt x="1402" y="1045"/>
                    </a:lnTo>
                    <a:lnTo>
                      <a:pt x="1367" y="1089"/>
                    </a:lnTo>
                    <a:lnTo>
                      <a:pt x="1363" y="1091"/>
                    </a:lnTo>
                    <a:lnTo>
                      <a:pt x="1362" y="1094"/>
                    </a:lnTo>
                    <a:lnTo>
                      <a:pt x="1359" y="1096"/>
                    </a:lnTo>
                    <a:lnTo>
                      <a:pt x="1355" y="1100"/>
                    </a:lnTo>
                    <a:lnTo>
                      <a:pt x="1349" y="1104"/>
                    </a:lnTo>
                    <a:lnTo>
                      <a:pt x="1344" y="1110"/>
                    </a:lnTo>
                    <a:lnTo>
                      <a:pt x="1344" y="1056"/>
                    </a:lnTo>
                    <a:lnTo>
                      <a:pt x="1344" y="1005"/>
                    </a:lnTo>
                    <a:lnTo>
                      <a:pt x="1344" y="959"/>
                    </a:lnTo>
                    <a:lnTo>
                      <a:pt x="953" y="959"/>
                    </a:lnTo>
                    <a:lnTo>
                      <a:pt x="953" y="2115"/>
                    </a:lnTo>
                    <a:lnTo>
                      <a:pt x="1346" y="2115"/>
                    </a:lnTo>
                    <a:lnTo>
                      <a:pt x="1346" y="2080"/>
                    </a:lnTo>
                    <a:lnTo>
                      <a:pt x="1346" y="2050"/>
                    </a:lnTo>
                    <a:lnTo>
                      <a:pt x="1346" y="1765"/>
                    </a:lnTo>
                    <a:lnTo>
                      <a:pt x="1348" y="1481"/>
                    </a:lnTo>
                    <a:lnTo>
                      <a:pt x="1351" y="1442"/>
                    </a:lnTo>
                    <a:lnTo>
                      <a:pt x="1357" y="1404"/>
                    </a:lnTo>
                    <a:lnTo>
                      <a:pt x="1367" y="1368"/>
                    </a:lnTo>
                    <a:lnTo>
                      <a:pt x="1381" y="1333"/>
                    </a:lnTo>
                    <a:lnTo>
                      <a:pt x="1400" y="1301"/>
                    </a:lnTo>
                    <a:lnTo>
                      <a:pt x="1424" y="1275"/>
                    </a:lnTo>
                    <a:lnTo>
                      <a:pt x="1451" y="1255"/>
                    </a:lnTo>
                    <a:lnTo>
                      <a:pt x="1481" y="1242"/>
                    </a:lnTo>
                    <a:lnTo>
                      <a:pt x="1514" y="1234"/>
                    </a:lnTo>
                    <a:lnTo>
                      <a:pt x="1551" y="1232"/>
                    </a:lnTo>
                    <a:lnTo>
                      <a:pt x="1589" y="1237"/>
                    </a:lnTo>
                    <a:lnTo>
                      <a:pt x="1621" y="1247"/>
                    </a:lnTo>
                    <a:lnTo>
                      <a:pt x="1648" y="1264"/>
                    </a:lnTo>
                    <a:lnTo>
                      <a:pt x="1672" y="1288"/>
                    </a:lnTo>
                    <a:lnTo>
                      <a:pt x="1689" y="1317"/>
                    </a:lnTo>
                    <a:lnTo>
                      <a:pt x="1704" y="1353"/>
                    </a:lnTo>
                    <a:lnTo>
                      <a:pt x="1711" y="1395"/>
                    </a:lnTo>
                    <a:lnTo>
                      <a:pt x="1718" y="1455"/>
                    </a:lnTo>
                    <a:lnTo>
                      <a:pt x="1719" y="1516"/>
                    </a:lnTo>
                    <a:lnTo>
                      <a:pt x="1721" y="2061"/>
                    </a:lnTo>
                    <a:lnTo>
                      <a:pt x="1721" y="2115"/>
                    </a:lnTo>
                    <a:lnTo>
                      <a:pt x="2110" y="2115"/>
                    </a:lnTo>
                    <a:lnTo>
                      <a:pt x="2112" y="2096"/>
                    </a:lnTo>
                    <a:lnTo>
                      <a:pt x="2112" y="2079"/>
                    </a:lnTo>
                    <a:lnTo>
                      <a:pt x="2113" y="1761"/>
                    </a:lnTo>
                    <a:lnTo>
                      <a:pt x="2112" y="1441"/>
                    </a:lnTo>
                    <a:lnTo>
                      <a:pt x="2109" y="1377"/>
                    </a:lnTo>
                    <a:lnTo>
                      <a:pt x="2099" y="1312"/>
                    </a:lnTo>
                    <a:lnTo>
                      <a:pt x="2086" y="1250"/>
                    </a:lnTo>
                    <a:lnTo>
                      <a:pt x="2072" y="1196"/>
                    </a:lnTo>
                    <a:lnTo>
                      <a:pt x="2052" y="1147"/>
                    </a:lnTo>
                    <a:lnTo>
                      <a:pt x="2026" y="1102"/>
                    </a:lnTo>
                    <a:lnTo>
                      <a:pt x="1996" y="1062"/>
                    </a:lnTo>
                    <a:lnTo>
                      <a:pt x="1963" y="1029"/>
                    </a:lnTo>
                    <a:lnTo>
                      <a:pt x="1923" y="999"/>
                    </a:lnTo>
                    <a:lnTo>
                      <a:pt x="1878" y="975"/>
                    </a:lnTo>
                    <a:lnTo>
                      <a:pt x="1829" y="956"/>
                    </a:lnTo>
                    <a:lnTo>
                      <a:pt x="1773" y="943"/>
                    </a:lnTo>
                    <a:lnTo>
                      <a:pt x="1721" y="935"/>
                    </a:lnTo>
                    <a:lnTo>
                      <a:pt x="1669" y="932"/>
                    </a:lnTo>
                    <a:close/>
                    <a:moveTo>
                      <a:pt x="569" y="412"/>
                    </a:moveTo>
                    <a:lnTo>
                      <a:pt x="524" y="415"/>
                    </a:lnTo>
                    <a:lnTo>
                      <a:pt x="483" y="426"/>
                    </a:lnTo>
                    <a:lnTo>
                      <a:pt x="447" y="443"/>
                    </a:lnTo>
                    <a:lnTo>
                      <a:pt x="416" y="467"/>
                    </a:lnTo>
                    <a:lnTo>
                      <a:pt x="391" y="496"/>
                    </a:lnTo>
                    <a:lnTo>
                      <a:pt x="372" y="531"/>
                    </a:lnTo>
                    <a:lnTo>
                      <a:pt x="361" y="569"/>
                    </a:lnTo>
                    <a:lnTo>
                      <a:pt x="356" y="610"/>
                    </a:lnTo>
                    <a:lnTo>
                      <a:pt x="361" y="652"/>
                    </a:lnTo>
                    <a:lnTo>
                      <a:pt x="372" y="688"/>
                    </a:lnTo>
                    <a:lnTo>
                      <a:pt x="391" y="722"/>
                    </a:lnTo>
                    <a:lnTo>
                      <a:pt x="415" y="750"/>
                    </a:lnTo>
                    <a:lnTo>
                      <a:pt x="447" y="774"/>
                    </a:lnTo>
                    <a:lnTo>
                      <a:pt x="481" y="792"/>
                    </a:lnTo>
                    <a:lnTo>
                      <a:pt x="521" y="803"/>
                    </a:lnTo>
                    <a:lnTo>
                      <a:pt x="566" y="808"/>
                    </a:lnTo>
                    <a:lnTo>
                      <a:pt x="610" y="803"/>
                    </a:lnTo>
                    <a:lnTo>
                      <a:pt x="652" y="793"/>
                    </a:lnTo>
                    <a:lnTo>
                      <a:pt x="688" y="776"/>
                    </a:lnTo>
                    <a:lnTo>
                      <a:pt x="718" y="752"/>
                    </a:lnTo>
                    <a:lnTo>
                      <a:pt x="745" y="723"/>
                    </a:lnTo>
                    <a:lnTo>
                      <a:pt x="764" y="690"/>
                    </a:lnTo>
                    <a:lnTo>
                      <a:pt x="775" y="652"/>
                    </a:lnTo>
                    <a:lnTo>
                      <a:pt x="780" y="610"/>
                    </a:lnTo>
                    <a:lnTo>
                      <a:pt x="775" y="569"/>
                    </a:lnTo>
                    <a:lnTo>
                      <a:pt x="764" y="531"/>
                    </a:lnTo>
                    <a:lnTo>
                      <a:pt x="745" y="496"/>
                    </a:lnTo>
                    <a:lnTo>
                      <a:pt x="721" y="467"/>
                    </a:lnTo>
                    <a:lnTo>
                      <a:pt x="690" y="443"/>
                    </a:lnTo>
                    <a:lnTo>
                      <a:pt x="653" y="426"/>
                    </a:lnTo>
                    <a:lnTo>
                      <a:pt x="613" y="415"/>
                    </a:lnTo>
                    <a:lnTo>
                      <a:pt x="569" y="412"/>
                    </a:lnTo>
                    <a:close/>
                    <a:moveTo>
                      <a:pt x="427" y="0"/>
                    </a:moveTo>
                    <a:lnTo>
                      <a:pt x="2063" y="0"/>
                    </a:lnTo>
                    <a:lnTo>
                      <a:pt x="2071" y="3"/>
                    </a:lnTo>
                    <a:lnTo>
                      <a:pt x="2077" y="6"/>
                    </a:lnTo>
                    <a:lnTo>
                      <a:pt x="2085" y="9"/>
                    </a:lnTo>
                    <a:lnTo>
                      <a:pt x="2144" y="20"/>
                    </a:lnTo>
                    <a:lnTo>
                      <a:pt x="2199" y="38"/>
                    </a:lnTo>
                    <a:lnTo>
                      <a:pt x="2250" y="60"/>
                    </a:lnTo>
                    <a:lnTo>
                      <a:pt x="2296" y="90"/>
                    </a:lnTo>
                    <a:lnTo>
                      <a:pt x="2338" y="125"/>
                    </a:lnTo>
                    <a:lnTo>
                      <a:pt x="2376" y="165"/>
                    </a:lnTo>
                    <a:lnTo>
                      <a:pt x="2409" y="211"/>
                    </a:lnTo>
                    <a:lnTo>
                      <a:pt x="2439" y="264"/>
                    </a:lnTo>
                    <a:lnTo>
                      <a:pt x="2455" y="303"/>
                    </a:lnTo>
                    <a:lnTo>
                      <a:pt x="2468" y="345"/>
                    </a:lnTo>
                    <a:lnTo>
                      <a:pt x="2479" y="386"/>
                    </a:lnTo>
                    <a:lnTo>
                      <a:pt x="2492" y="429"/>
                    </a:lnTo>
                    <a:lnTo>
                      <a:pt x="2492" y="2064"/>
                    </a:lnTo>
                    <a:lnTo>
                      <a:pt x="2487" y="2072"/>
                    </a:lnTo>
                    <a:lnTo>
                      <a:pt x="2485" y="2080"/>
                    </a:lnTo>
                    <a:lnTo>
                      <a:pt x="2482" y="2087"/>
                    </a:lnTo>
                    <a:lnTo>
                      <a:pt x="2471" y="2146"/>
                    </a:lnTo>
                    <a:lnTo>
                      <a:pt x="2454" y="2201"/>
                    </a:lnTo>
                    <a:lnTo>
                      <a:pt x="2430" y="2252"/>
                    </a:lnTo>
                    <a:lnTo>
                      <a:pt x="2401" y="2298"/>
                    </a:lnTo>
                    <a:lnTo>
                      <a:pt x="2366" y="2341"/>
                    </a:lnTo>
                    <a:lnTo>
                      <a:pt x="2326" y="2379"/>
                    </a:lnTo>
                    <a:lnTo>
                      <a:pt x="2279" y="2413"/>
                    </a:lnTo>
                    <a:lnTo>
                      <a:pt x="2228" y="2442"/>
                    </a:lnTo>
                    <a:lnTo>
                      <a:pt x="2188" y="2457"/>
                    </a:lnTo>
                    <a:lnTo>
                      <a:pt x="2147" y="2470"/>
                    </a:lnTo>
                    <a:lnTo>
                      <a:pt x="2104" y="2481"/>
                    </a:lnTo>
                    <a:lnTo>
                      <a:pt x="2063" y="2494"/>
                    </a:lnTo>
                    <a:lnTo>
                      <a:pt x="427" y="2494"/>
                    </a:lnTo>
                    <a:lnTo>
                      <a:pt x="421" y="2491"/>
                    </a:lnTo>
                    <a:lnTo>
                      <a:pt x="413" y="2488"/>
                    </a:lnTo>
                    <a:lnTo>
                      <a:pt x="405" y="2486"/>
                    </a:lnTo>
                    <a:lnTo>
                      <a:pt x="346" y="2473"/>
                    </a:lnTo>
                    <a:lnTo>
                      <a:pt x="292" y="2456"/>
                    </a:lnTo>
                    <a:lnTo>
                      <a:pt x="242" y="2434"/>
                    </a:lnTo>
                    <a:lnTo>
                      <a:pt x="195" y="2403"/>
                    </a:lnTo>
                    <a:lnTo>
                      <a:pt x="153" y="2368"/>
                    </a:lnTo>
                    <a:lnTo>
                      <a:pt x="114" y="2329"/>
                    </a:lnTo>
                    <a:lnTo>
                      <a:pt x="81" y="2282"/>
                    </a:lnTo>
                    <a:lnTo>
                      <a:pt x="52" y="2230"/>
                    </a:lnTo>
                    <a:lnTo>
                      <a:pt x="35" y="2190"/>
                    </a:lnTo>
                    <a:lnTo>
                      <a:pt x="22" y="2149"/>
                    </a:lnTo>
                    <a:lnTo>
                      <a:pt x="11" y="2107"/>
                    </a:lnTo>
                    <a:lnTo>
                      <a:pt x="0" y="2064"/>
                    </a:lnTo>
                    <a:lnTo>
                      <a:pt x="0" y="429"/>
                    </a:lnTo>
                    <a:lnTo>
                      <a:pt x="3" y="421"/>
                    </a:lnTo>
                    <a:lnTo>
                      <a:pt x="6" y="413"/>
                    </a:lnTo>
                    <a:lnTo>
                      <a:pt x="8" y="407"/>
                    </a:lnTo>
                    <a:lnTo>
                      <a:pt x="19" y="348"/>
                    </a:lnTo>
                    <a:lnTo>
                      <a:pt x="37" y="292"/>
                    </a:lnTo>
                    <a:lnTo>
                      <a:pt x="60" y="241"/>
                    </a:lnTo>
                    <a:lnTo>
                      <a:pt x="89" y="195"/>
                    </a:lnTo>
                    <a:lnTo>
                      <a:pt x="124" y="152"/>
                    </a:lnTo>
                    <a:lnTo>
                      <a:pt x="165" y="114"/>
                    </a:lnTo>
                    <a:lnTo>
                      <a:pt x="211" y="81"/>
                    </a:lnTo>
                    <a:lnTo>
                      <a:pt x="264" y="52"/>
                    </a:lnTo>
                    <a:lnTo>
                      <a:pt x="304" y="36"/>
                    </a:lnTo>
                    <a:lnTo>
                      <a:pt x="345" y="23"/>
                    </a:lnTo>
                    <a:lnTo>
                      <a:pt x="386" y="1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>
              <a:off x="8620286" y="5048697"/>
              <a:ext cx="571116" cy="571112"/>
              <a:chOff x="8081746" y="5155194"/>
              <a:chExt cx="358117" cy="358117"/>
            </a:xfrm>
          </p:grpSpPr>
          <p:sp>
            <p:nvSpPr>
              <p:cNvPr id="86" name="Oval 85"/>
              <p:cNvSpPr/>
              <p:nvPr userDrawn="1"/>
            </p:nvSpPr>
            <p:spPr>
              <a:xfrm>
                <a:off x="8081746" y="5155194"/>
                <a:ext cx="358117" cy="358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 userDrawn="1"/>
            </p:nvSpPr>
            <p:spPr bwMode="auto">
              <a:xfrm>
                <a:off x="8171870" y="5243997"/>
                <a:ext cx="177867" cy="180512"/>
              </a:xfrm>
              <a:custGeom>
                <a:avLst/>
                <a:gdLst>
                  <a:gd name="T0" fmla="*/ 898 w 3629"/>
                  <a:gd name="T1" fmla="*/ 2249 h 3684"/>
                  <a:gd name="T2" fmla="*/ 767 w 3629"/>
                  <a:gd name="T3" fmla="*/ 2423 h 3684"/>
                  <a:gd name="T4" fmla="*/ 784 w 3629"/>
                  <a:gd name="T5" fmla="*/ 2649 h 3684"/>
                  <a:gd name="T6" fmla="*/ 936 w 3629"/>
                  <a:gd name="T7" fmla="*/ 2802 h 3684"/>
                  <a:gd name="T8" fmla="*/ 2596 w 3629"/>
                  <a:gd name="T9" fmla="*/ 2828 h 3684"/>
                  <a:gd name="T10" fmla="*/ 2787 w 3629"/>
                  <a:gd name="T11" fmla="*/ 2722 h 3684"/>
                  <a:gd name="T12" fmla="*/ 2865 w 3629"/>
                  <a:gd name="T13" fmla="*/ 2515 h 3684"/>
                  <a:gd name="T14" fmla="*/ 2787 w 3629"/>
                  <a:gd name="T15" fmla="*/ 2307 h 3684"/>
                  <a:gd name="T16" fmla="*/ 2596 w 3629"/>
                  <a:gd name="T17" fmla="*/ 2201 h 3684"/>
                  <a:gd name="T18" fmla="*/ 1112 w 3629"/>
                  <a:gd name="T19" fmla="*/ 750 h 3684"/>
                  <a:gd name="T20" fmla="*/ 918 w 3629"/>
                  <a:gd name="T21" fmla="*/ 853 h 3684"/>
                  <a:gd name="T22" fmla="*/ 838 w 3629"/>
                  <a:gd name="T23" fmla="*/ 1059 h 3684"/>
                  <a:gd name="T24" fmla="*/ 913 w 3629"/>
                  <a:gd name="T25" fmla="*/ 1268 h 3684"/>
                  <a:gd name="T26" fmla="*/ 1102 w 3629"/>
                  <a:gd name="T27" fmla="*/ 1377 h 3684"/>
                  <a:gd name="T28" fmla="*/ 1208 w 3629"/>
                  <a:gd name="T29" fmla="*/ 1380 h 3684"/>
                  <a:gd name="T30" fmla="*/ 1401 w 3629"/>
                  <a:gd name="T31" fmla="*/ 1380 h 3684"/>
                  <a:gd name="T32" fmla="*/ 1640 w 3629"/>
                  <a:gd name="T33" fmla="*/ 1380 h 3684"/>
                  <a:gd name="T34" fmla="*/ 1833 w 3629"/>
                  <a:gd name="T35" fmla="*/ 1380 h 3684"/>
                  <a:gd name="T36" fmla="*/ 1935 w 3629"/>
                  <a:gd name="T37" fmla="*/ 1378 h 3684"/>
                  <a:gd name="T38" fmla="*/ 2115 w 3629"/>
                  <a:gd name="T39" fmla="*/ 1295 h 3684"/>
                  <a:gd name="T40" fmla="*/ 2205 w 3629"/>
                  <a:gd name="T41" fmla="*/ 1123 h 3684"/>
                  <a:gd name="T42" fmla="*/ 2168 w 3629"/>
                  <a:gd name="T43" fmla="*/ 917 h 3684"/>
                  <a:gd name="T44" fmla="*/ 2021 w 3629"/>
                  <a:gd name="T45" fmla="*/ 775 h 3684"/>
                  <a:gd name="T46" fmla="*/ 1954 w 3629"/>
                  <a:gd name="T47" fmla="*/ 0 h 3684"/>
                  <a:gd name="T48" fmla="*/ 2281 w 3629"/>
                  <a:gd name="T49" fmla="*/ 54 h 3684"/>
                  <a:gd name="T50" fmla="*/ 2608 w 3629"/>
                  <a:gd name="T51" fmla="*/ 232 h 3684"/>
                  <a:gd name="T52" fmla="*/ 2834 w 3629"/>
                  <a:gd name="T53" fmla="*/ 513 h 3684"/>
                  <a:gd name="T54" fmla="*/ 2936 w 3629"/>
                  <a:gd name="T55" fmla="*/ 880 h 3684"/>
                  <a:gd name="T56" fmla="*/ 2938 w 3629"/>
                  <a:gd name="T57" fmla="*/ 1273 h 3684"/>
                  <a:gd name="T58" fmla="*/ 3050 w 3629"/>
                  <a:gd name="T59" fmla="*/ 1427 h 3684"/>
                  <a:gd name="T60" fmla="*/ 3285 w 3629"/>
                  <a:gd name="T61" fmla="*/ 1490 h 3684"/>
                  <a:gd name="T62" fmla="*/ 3490 w 3629"/>
                  <a:gd name="T63" fmla="*/ 1652 h 3684"/>
                  <a:gd name="T64" fmla="*/ 3603 w 3629"/>
                  <a:gd name="T65" fmla="*/ 1910 h 3684"/>
                  <a:gd name="T66" fmla="*/ 3627 w 3629"/>
                  <a:gd name="T67" fmla="*/ 2225 h 3684"/>
                  <a:gd name="T68" fmla="*/ 3628 w 3629"/>
                  <a:gd name="T69" fmla="*/ 2393 h 3684"/>
                  <a:gd name="T70" fmla="*/ 3629 w 3629"/>
                  <a:gd name="T71" fmla="*/ 2493 h 3684"/>
                  <a:gd name="T72" fmla="*/ 3583 w 3629"/>
                  <a:gd name="T73" fmla="*/ 2861 h 3684"/>
                  <a:gd name="T74" fmla="*/ 3414 w 3629"/>
                  <a:gd name="T75" fmla="*/ 3236 h 3684"/>
                  <a:gd name="T76" fmla="*/ 3129 w 3629"/>
                  <a:gd name="T77" fmla="*/ 3508 h 3684"/>
                  <a:gd name="T78" fmla="*/ 2749 w 3629"/>
                  <a:gd name="T79" fmla="*/ 3657 h 3684"/>
                  <a:gd name="T80" fmla="*/ 1134 w 3629"/>
                  <a:gd name="T81" fmla="*/ 3684 h 3684"/>
                  <a:gd name="T82" fmla="*/ 705 w 3629"/>
                  <a:gd name="T83" fmla="*/ 3629 h 3684"/>
                  <a:gd name="T84" fmla="*/ 370 w 3629"/>
                  <a:gd name="T85" fmla="*/ 3462 h 3684"/>
                  <a:gd name="T86" fmla="*/ 138 w 3629"/>
                  <a:gd name="T87" fmla="*/ 3191 h 3684"/>
                  <a:gd name="T88" fmla="*/ 24 w 3629"/>
                  <a:gd name="T89" fmla="*/ 2830 h 3684"/>
                  <a:gd name="T90" fmla="*/ 0 w 3629"/>
                  <a:gd name="T91" fmla="*/ 2426 h 3684"/>
                  <a:gd name="T92" fmla="*/ 28 w 3629"/>
                  <a:gd name="T93" fmla="*/ 780 h 3684"/>
                  <a:gd name="T94" fmla="*/ 131 w 3629"/>
                  <a:gd name="T95" fmla="*/ 512 h 3684"/>
                  <a:gd name="T96" fmla="*/ 262 w 3629"/>
                  <a:gd name="T97" fmla="*/ 328 h 3684"/>
                  <a:gd name="T98" fmla="*/ 524 w 3629"/>
                  <a:gd name="T99" fmla="*/ 122 h 3684"/>
                  <a:gd name="T100" fmla="*/ 902 w 3629"/>
                  <a:gd name="T101" fmla="*/ 11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29" h="3684">
                    <a:moveTo>
                      <a:pt x="1070" y="2198"/>
                    </a:moveTo>
                    <a:lnTo>
                      <a:pt x="1024" y="2201"/>
                    </a:lnTo>
                    <a:lnTo>
                      <a:pt x="978" y="2212"/>
                    </a:lnTo>
                    <a:lnTo>
                      <a:pt x="936" y="2228"/>
                    </a:lnTo>
                    <a:lnTo>
                      <a:pt x="898" y="2249"/>
                    </a:lnTo>
                    <a:lnTo>
                      <a:pt x="863" y="2275"/>
                    </a:lnTo>
                    <a:lnTo>
                      <a:pt x="831" y="2307"/>
                    </a:lnTo>
                    <a:lnTo>
                      <a:pt x="805" y="2342"/>
                    </a:lnTo>
                    <a:lnTo>
                      <a:pt x="784" y="2381"/>
                    </a:lnTo>
                    <a:lnTo>
                      <a:pt x="767" y="2423"/>
                    </a:lnTo>
                    <a:lnTo>
                      <a:pt x="758" y="2468"/>
                    </a:lnTo>
                    <a:lnTo>
                      <a:pt x="754" y="2515"/>
                    </a:lnTo>
                    <a:lnTo>
                      <a:pt x="758" y="2561"/>
                    </a:lnTo>
                    <a:lnTo>
                      <a:pt x="767" y="2607"/>
                    </a:lnTo>
                    <a:lnTo>
                      <a:pt x="784" y="2649"/>
                    </a:lnTo>
                    <a:lnTo>
                      <a:pt x="805" y="2687"/>
                    </a:lnTo>
                    <a:lnTo>
                      <a:pt x="831" y="2722"/>
                    </a:lnTo>
                    <a:lnTo>
                      <a:pt x="863" y="2754"/>
                    </a:lnTo>
                    <a:lnTo>
                      <a:pt x="898" y="2780"/>
                    </a:lnTo>
                    <a:lnTo>
                      <a:pt x="936" y="2802"/>
                    </a:lnTo>
                    <a:lnTo>
                      <a:pt x="978" y="2818"/>
                    </a:lnTo>
                    <a:lnTo>
                      <a:pt x="1024" y="2828"/>
                    </a:lnTo>
                    <a:lnTo>
                      <a:pt x="1070" y="2831"/>
                    </a:lnTo>
                    <a:lnTo>
                      <a:pt x="2549" y="2831"/>
                    </a:lnTo>
                    <a:lnTo>
                      <a:pt x="2596" y="2828"/>
                    </a:lnTo>
                    <a:lnTo>
                      <a:pt x="2640" y="2818"/>
                    </a:lnTo>
                    <a:lnTo>
                      <a:pt x="2681" y="2802"/>
                    </a:lnTo>
                    <a:lnTo>
                      <a:pt x="2721" y="2780"/>
                    </a:lnTo>
                    <a:lnTo>
                      <a:pt x="2756" y="2754"/>
                    </a:lnTo>
                    <a:lnTo>
                      <a:pt x="2787" y="2722"/>
                    </a:lnTo>
                    <a:lnTo>
                      <a:pt x="2814" y="2687"/>
                    </a:lnTo>
                    <a:lnTo>
                      <a:pt x="2835" y="2649"/>
                    </a:lnTo>
                    <a:lnTo>
                      <a:pt x="2851" y="2607"/>
                    </a:lnTo>
                    <a:lnTo>
                      <a:pt x="2861" y="2561"/>
                    </a:lnTo>
                    <a:lnTo>
                      <a:pt x="2865" y="2515"/>
                    </a:lnTo>
                    <a:lnTo>
                      <a:pt x="2861" y="2468"/>
                    </a:lnTo>
                    <a:lnTo>
                      <a:pt x="2851" y="2423"/>
                    </a:lnTo>
                    <a:lnTo>
                      <a:pt x="2835" y="2381"/>
                    </a:lnTo>
                    <a:lnTo>
                      <a:pt x="2814" y="2342"/>
                    </a:lnTo>
                    <a:lnTo>
                      <a:pt x="2787" y="2307"/>
                    </a:lnTo>
                    <a:lnTo>
                      <a:pt x="2756" y="2275"/>
                    </a:lnTo>
                    <a:lnTo>
                      <a:pt x="2721" y="2249"/>
                    </a:lnTo>
                    <a:lnTo>
                      <a:pt x="2681" y="2228"/>
                    </a:lnTo>
                    <a:lnTo>
                      <a:pt x="2640" y="2212"/>
                    </a:lnTo>
                    <a:lnTo>
                      <a:pt x="2596" y="2201"/>
                    </a:lnTo>
                    <a:lnTo>
                      <a:pt x="2549" y="2198"/>
                    </a:lnTo>
                    <a:lnTo>
                      <a:pt x="1070" y="2198"/>
                    </a:lnTo>
                    <a:close/>
                    <a:moveTo>
                      <a:pt x="1898" y="746"/>
                    </a:moveTo>
                    <a:lnTo>
                      <a:pt x="1158" y="747"/>
                    </a:lnTo>
                    <a:lnTo>
                      <a:pt x="1112" y="750"/>
                    </a:lnTo>
                    <a:lnTo>
                      <a:pt x="1068" y="759"/>
                    </a:lnTo>
                    <a:lnTo>
                      <a:pt x="1025" y="775"/>
                    </a:lnTo>
                    <a:lnTo>
                      <a:pt x="986" y="796"/>
                    </a:lnTo>
                    <a:lnTo>
                      <a:pt x="950" y="822"/>
                    </a:lnTo>
                    <a:lnTo>
                      <a:pt x="918" y="853"/>
                    </a:lnTo>
                    <a:lnTo>
                      <a:pt x="891" y="888"/>
                    </a:lnTo>
                    <a:lnTo>
                      <a:pt x="870" y="926"/>
                    </a:lnTo>
                    <a:lnTo>
                      <a:pt x="853" y="967"/>
                    </a:lnTo>
                    <a:lnTo>
                      <a:pt x="843" y="1012"/>
                    </a:lnTo>
                    <a:lnTo>
                      <a:pt x="838" y="1059"/>
                    </a:lnTo>
                    <a:lnTo>
                      <a:pt x="840" y="1106"/>
                    </a:lnTo>
                    <a:lnTo>
                      <a:pt x="850" y="1151"/>
                    </a:lnTo>
                    <a:lnTo>
                      <a:pt x="865" y="1193"/>
                    </a:lnTo>
                    <a:lnTo>
                      <a:pt x="887" y="1231"/>
                    </a:lnTo>
                    <a:lnTo>
                      <a:pt x="913" y="1268"/>
                    </a:lnTo>
                    <a:lnTo>
                      <a:pt x="943" y="1300"/>
                    </a:lnTo>
                    <a:lnTo>
                      <a:pt x="977" y="1327"/>
                    </a:lnTo>
                    <a:lnTo>
                      <a:pt x="1016" y="1348"/>
                    </a:lnTo>
                    <a:lnTo>
                      <a:pt x="1057" y="1365"/>
                    </a:lnTo>
                    <a:lnTo>
                      <a:pt x="1102" y="1377"/>
                    </a:lnTo>
                    <a:lnTo>
                      <a:pt x="1149" y="1380"/>
                    </a:lnTo>
                    <a:lnTo>
                      <a:pt x="1152" y="1380"/>
                    </a:lnTo>
                    <a:lnTo>
                      <a:pt x="1165" y="1380"/>
                    </a:lnTo>
                    <a:lnTo>
                      <a:pt x="1183" y="1380"/>
                    </a:lnTo>
                    <a:lnTo>
                      <a:pt x="1208" y="1380"/>
                    </a:lnTo>
                    <a:lnTo>
                      <a:pt x="1238" y="1380"/>
                    </a:lnTo>
                    <a:lnTo>
                      <a:pt x="1273" y="1380"/>
                    </a:lnTo>
                    <a:lnTo>
                      <a:pt x="1313" y="1380"/>
                    </a:lnTo>
                    <a:lnTo>
                      <a:pt x="1356" y="1380"/>
                    </a:lnTo>
                    <a:lnTo>
                      <a:pt x="1401" y="1380"/>
                    </a:lnTo>
                    <a:lnTo>
                      <a:pt x="1448" y="1380"/>
                    </a:lnTo>
                    <a:lnTo>
                      <a:pt x="1496" y="1380"/>
                    </a:lnTo>
                    <a:lnTo>
                      <a:pt x="1545" y="1380"/>
                    </a:lnTo>
                    <a:lnTo>
                      <a:pt x="1592" y="1380"/>
                    </a:lnTo>
                    <a:lnTo>
                      <a:pt x="1640" y="1380"/>
                    </a:lnTo>
                    <a:lnTo>
                      <a:pt x="1685" y="1380"/>
                    </a:lnTo>
                    <a:lnTo>
                      <a:pt x="1728" y="1380"/>
                    </a:lnTo>
                    <a:lnTo>
                      <a:pt x="1767" y="1380"/>
                    </a:lnTo>
                    <a:lnTo>
                      <a:pt x="1803" y="1380"/>
                    </a:lnTo>
                    <a:lnTo>
                      <a:pt x="1833" y="1380"/>
                    </a:lnTo>
                    <a:lnTo>
                      <a:pt x="1858" y="1380"/>
                    </a:lnTo>
                    <a:lnTo>
                      <a:pt x="1877" y="1380"/>
                    </a:lnTo>
                    <a:lnTo>
                      <a:pt x="1889" y="1380"/>
                    </a:lnTo>
                    <a:lnTo>
                      <a:pt x="1893" y="1380"/>
                    </a:lnTo>
                    <a:lnTo>
                      <a:pt x="1935" y="1378"/>
                    </a:lnTo>
                    <a:lnTo>
                      <a:pt x="1976" y="1370"/>
                    </a:lnTo>
                    <a:lnTo>
                      <a:pt x="2014" y="1357"/>
                    </a:lnTo>
                    <a:lnTo>
                      <a:pt x="2050" y="1340"/>
                    </a:lnTo>
                    <a:lnTo>
                      <a:pt x="2084" y="1320"/>
                    </a:lnTo>
                    <a:lnTo>
                      <a:pt x="2115" y="1295"/>
                    </a:lnTo>
                    <a:lnTo>
                      <a:pt x="2141" y="1267"/>
                    </a:lnTo>
                    <a:lnTo>
                      <a:pt x="2164" y="1235"/>
                    </a:lnTo>
                    <a:lnTo>
                      <a:pt x="2183" y="1201"/>
                    </a:lnTo>
                    <a:lnTo>
                      <a:pt x="2196" y="1162"/>
                    </a:lnTo>
                    <a:lnTo>
                      <a:pt x="2205" y="1123"/>
                    </a:lnTo>
                    <a:lnTo>
                      <a:pt x="2209" y="1081"/>
                    </a:lnTo>
                    <a:lnTo>
                      <a:pt x="2206" y="1037"/>
                    </a:lnTo>
                    <a:lnTo>
                      <a:pt x="2199" y="995"/>
                    </a:lnTo>
                    <a:lnTo>
                      <a:pt x="2186" y="955"/>
                    </a:lnTo>
                    <a:lnTo>
                      <a:pt x="2168" y="917"/>
                    </a:lnTo>
                    <a:lnTo>
                      <a:pt x="2147" y="881"/>
                    </a:lnTo>
                    <a:lnTo>
                      <a:pt x="2119" y="849"/>
                    </a:lnTo>
                    <a:lnTo>
                      <a:pt x="2090" y="820"/>
                    </a:lnTo>
                    <a:lnTo>
                      <a:pt x="2057" y="796"/>
                    </a:lnTo>
                    <a:lnTo>
                      <a:pt x="2021" y="775"/>
                    </a:lnTo>
                    <a:lnTo>
                      <a:pt x="1981" y="759"/>
                    </a:lnTo>
                    <a:lnTo>
                      <a:pt x="1941" y="750"/>
                    </a:lnTo>
                    <a:lnTo>
                      <a:pt x="1898" y="746"/>
                    </a:lnTo>
                    <a:close/>
                    <a:moveTo>
                      <a:pt x="1953" y="0"/>
                    </a:moveTo>
                    <a:lnTo>
                      <a:pt x="1954" y="0"/>
                    </a:lnTo>
                    <a:lnTo>
                      <a:pt x="1962" y="0"/>
                    </a:lnTo>
                    <a:lnTo>
                      <a:pt x="2046" y="5"/>
                    </a:lnTo>
                    <a:lnTo>
                      <a:pt x="2127" y="16"/>
                    </a:lnTo>
                    <a:lnTo>
                      <a:pt x="2205" y="32"/>
                    </a:lnTo>
                    <a:lnTo>
                      <a:pt x="2281" y="54"/>
                    </a:lnTo>
                    <a:lnTo>
                      <a:pt x="2354" y="80"/>
                    </a:lnTo>
                    <a:lnTo>
                      <a:pt x="2422" y="111"/>
                    </a:lnTo>
                    <a:lnTo>
                      <a:pt x="2488" y="147"/>
                    </a:lnTo>
                    <a:lnTo>
                      <a:pt x="2549" y="187"/>
                    </a:lnTo>
                    <a:lnTo>
                      <a:pt x="2608" y="232"/>
                    </a:lnTo>
                    <a:lnTo>
                      <a:pt x="2662" y="281"/>
                    </a:lnTo>
                    <a:lnTo>
                      <a:pt x="2712" y="333"/>
                    </a:lnTo>
                    <a:lnTo>
                      <a:pt x="2757" y="390"/>
                    </a:lnTo>
                    <a:lnTo>
                      <a:pt x="2798" y="450"/>
                    </a:lnTo>
                    <a:lnTo>
                      <a:pt x="2834" y="513"/>
                    </a:lnTo>
                    <a:lnTo>
                      <a:pt x="2865" y="581"/>
                    </a:lnTo>
                    <a:lnTo>
                      <a:pt x="2891" y="652"/>
                    </a:lnTo>
                    <a:lnTo>
                      <a:pt x="2911" y="724"/>
                    </a:lnTo>
                    <a:lnTo>
                      <a:pt x="2927" y="800"/>
                    </a:lnTo>
                    <a:lnTo>
                      <a:pt x="2936" y="880"/>
                    </a:lnTo>
                    <a:lnTo>
                      <a:pt x="2939" y="961"/>
                    </a:lnTo>
                    <a:lnTo>
                      <a:pt x="2945" y="1042"/>
                    </a:lnTo>
                    <a:lnTo>
                      <a:pt x="2947" y="1121"/>
                    </a:lnTo>
                    <a:lnTo>
                      <a:pt x="2944" y="1199"/>
                    </a:lnTo>
                    <a:lnTo>
                      <a:pt x="2938" y="1273"/>
                    </a:lnTo>
                    <a:lnTo>
                      <a:pt x="2928" y="1346"/>
                    </a:lnTo>
                    <a:lnTo>
                      <a:pt x="2913" y="1416"/>
                    </a:lnTo>
                    <a:lnTo>
                      <a:pt x="2959" y="1419"/>
                    </a:lnTo>
                    <a:lnTo>
                      <a:pt x="3004" y="1421"/>
                    </a:lnTo>
                    <a:lnTo>
                      <a:pt x="3050" y="1427"/>
                    </a:lnTo>
                    <a:lnTo>
                      <a:pt x="3098" y="1433"/>
                    </a:lnTo>
                    <a:lnTo>
                      <a:pt x="3145" y="1442"/>
                    </a:lnTo>
                    <a:lnTo>
                      <a:pt x="3193" y="1455"/>
                    </a:lnTo>
                    <a:lnTo>
                      <a:pt x="3239" y="1471"/>
                    </a:lnTo>
                    <a:lnTo>
                      <a:pt x="3285" y="1490"/>
                    </a:lnTo>
                    <a:lnTo>
                      <a:pt x="3331" y="1513"/>
                    </a:lnTo>
                    <a:lnTo>
                      <a:pt x="3374" y="1541"/>
                    </a:lnTo>
                    <a:lnTo>
                      <a:pt x="3414" y="1573"/>
                    </a:lnTo>
                    <a:lnTo>
                      <a:pt x="3454" y="1610"/>
                    </a:lnTo>
                    <a:lnTo>
                      <a:pt x="3490" y="1652"/>
                    </a:lnTo>
                    <a:lnTo>
                      <a:pt x="3524" y="1701"/>
                    </a:lnTo>
                    <a:lnTo>
                      <a:pt x="3551" y="1750"/>
                    </a:lnTo>
                    <a:lnTo>
                      <a:pt x="3574" y="1801"/>
                    </a:lnTo>
                    <a:lnTo>
                      <a:pt x="3591" y="1854"/>
                    </a:lnTo>
                    <a:lnTo>
                      <a:pt x="3603" y="1910"/>
                    </a:lnTo>
                    <a:lnTo>
                      <a:pt x="3613" y="1968"/>
                    </a:lnTo>
                    <a:lnTo>
                      <a:pt x="3619" y="2028"/>
                    </a:lnTo>
                    <a:lnTo>
                      <a:pt x="3624" y="2090"/>
                    </a:lnTo>
                    <a:lnTo>
                      <a:pt x="3626" y="2156"/>
                    </a:lnTo>
                    <a:lnTo>
                      <a:pt x="3627" y="2225"/>
                    </a:lnTo>
                    <a:lnTo>
                      <a:pt x="3627" y="2299"/>
                    </a:lnTo>
                    <a:lnTo>
                      <a:pt x="3627" y="2318"/>
                    </a:lnTo>
                    <a:lnTo>
                      <a:pt x="3627" y="2341"/>
                    </a:lnTo>
                    <a:lnTo>
                      <a:pt x="3627" y="2366"/>
                    </a:lnTo>
                    <a:lnTo>
                      <a:pt x="3628" y="2393"/>
                    </a:lnTo>
                    <a:lnTo>
                      <a:pt x="3628" y="2419"/>
                    </a:lnTo>
                    <a:lnTo>
                      <a:pt x="3628" y="2443"/>
                    </a:lnTo>
                    <a:lnTo>
                      <a:pt x="3628" y="2465"/>
                    </a:lnTo>
                    <a:lnTo>
                      <a:pt x="3628" y="2482"/>
                    </a:lnTo>
                    <a:lnTo>
                      <a:pt x="3629" y="2493"/>
                    </a:lnTo>
                    <a:lnTo>
                      <a:pt x="3629" y="2498"/>
                    </a:lnTo>
                    <a:lnTo>
                      <a:pt x="3625" y="2593"/>
                    </a:lnTo>
                    <a:lnTo>
                      <a:pt x="3617" y="2685"/>
                    </a:lnTo>
                    <a:lnTo>
                      <a:pt x="3602" y="2774"/>
                    </a:lnTo>
                    <a:lnTo>
                      <a:pt x="3583" y="2861"/>
                    </a:lnTo>
                    <a:lnTo>
                      <a:pt x="3559" y="2942"/>
                    </a:lnTo>
                    <a:lnTo>
                      <a:pt x="3531" y="3022"/>
                    </a:lnTo>
                    <a:lnTo>
                      <a:pt x="3497" y="3098"/>
                    </a:lnTo>
                    <a:lnTo>
                      <a:pt x="3458" y="3169"/>
                    </a:lnTo>
                    <a:lnTo>
                      <a:pt x="3414" y="3236"/>
                    </a:lnTo>
                    <a:lnTo>
                      <a:pt x="3366" y="3300"/>
                    </a:lnTo>
                    <a:lnTo>
                      <a:pt x="3314" y="3359"/>
                    </a:lnTo>
                    <a:lnTo>
                      <a:pt x="3256" y="3414"/>
                    </a:lnTo>
                    <a:lnTo>
                      <a:pt x="3195" y="3464"/>
                    </a:lnTo>
                    <a:lnTo>
                      <a:pt x="3129" y="3508"/>
                    </a:lnTo>
                    <a:lnTo>
                      <a:pt x="3060" y="3548"/>
                    </a:lnTo>
                    <a:lnTo>
                      <a:pt x="2988" y="3583"/>
                    </a:lnTo>
                    <a:lnTo>
                      <a:pt x="2911" y="3613"/>
                    </a:lnTo>
                    <a:lnTo>
                      <a:pt x="2832" y="3638"/>
                    </a:lnTo>
                    <a:lnTo>
                      <a:pt x="2749" y="3657"/>
                    </a:lnTo>
                    <a:lnTo>
                      <a:pt x="2665" y="3672"/>
                    </a:lnTo>
                    <a:lnTo>
                      <a:pt x="2576" y="3680"/>
                    </a:lnTo>
                    <a:lnTo>
                      <a:pt x="2485" y="3684"/>
                    </a:lnTo>
                    <a:lnTo>
                      <a:pt x="1159" y="3684"/>
                    </a:lnTo>
                    <a:lnTo>
                      <a:pt x="1134" y="3684"/>
                    </a:lnTo>
                    <a:lnTo>
                      <a:pt x="1042" y="3682"/>
                    </a:lnTo>
                    <a:lnTo>
                      <a:pt x="951" y="3675"/>
                    </a:lnTo>
                    <a:lnTo>
                      <a:pt x="865" y="3664"/>
                    </a:lnTo>
                    <a:lnTo>
                      <a:pt x="784" y="3648"/>
                    </a:lnTo>
                    <a:lnTo>
                      <a:pt x="705" y="3629"/>
                    </a:lnTo>
                    <a:lnTo>
                      <a:pt x="630" y="3604"/>
                    </a:lnTo>
                    <a:lnTo>
                      <a:pt x="560" y="3574"/>
                    </a:lnTo>
                    <a:lnTo>
                      <a:pt x="492" y="3541"/>
                    </a:lnTo>
                    <a:lnTo>
                      <a:pt x="429" y="3504"/>
                    </a:lnTo>
                    <a:lnTo>
                      <a:pt x="370" y="3462"/>
                    </a:lnTo>
                    <a:lnTo>
                      <a:pt x="314" y="3415"/>
                    </a:lnTo>
                    <a:lnTo>
                      <a:pt x="262" y="3364"/>
                    </a:lnTo>
                    <a:lnTo>
                      <a:pt x="216" y="3310"/>
                    </a:lnTo>
                    <a:lnTo>
                      <a:pt x="174" y="3252"/>
                    </a:lnTo>
                    <a:lnTo>
                      <a:pt x="138" y="3191"/>
                    </a:lnTo>
                    <a:lnTo>
                      <a:pt x="106" y="3126"/>
                    </a:lnTo>
                    <a:lnTo>
                      <a:pt x="79" y="3058"/>
                    </a:lnTo>
                    <a:lnTo>
                      <a:pt x="57" y="2985"/>
                    </a:lnTo>
                    <a:lnTo>
                      <a:pt x="38" y="2909"/>
                    </a:lnTo>
                    <a:lnTo>
                      <a:pt x="24" y="2830"/>
                    </a:lnTo>
                    <a:lnTo>
                      <a:pt x="14" y="2746"/>
                    </a:lnTo>
                    <a:lnTo>
                      <a:pt x="6" y="2658"/>
                    </a:lnTo>
                    <a:lnTo>
                      <a:pt x="1" y="2565"/>
                    </a:lnTo>
                    <a:lnTo>
                      <a:pt x="0" y="2467"/>
                    </a:lnTo>
                    <a:lnTo>
                      <a:pt x="0" y="2426"/>
                    </a:lnTo>
                    <a:lnTo>
                      <a:pt x="0" y="2386"/>
                    </a:lnTo>
                    <a:lnTo>
                      <a:pt x="0" y="985"/>
                    </a:lnTo>
                    <a:lnTo>
                      <a:pt x="6" y="913"/>
                    </a:lnTo>
                    <a:lnTo>
                      <a:pt x="16" y="845"/>
                    </a:lnTo>
                    <a:lnTo>
                      <a:pt x="28" y="780"/>
                    </a:lnTo>
                    <a:lnTo>
                      <a:pt x="44" y="720"/>
                    </a:lnTo>
                    <a:lnTo>
                      <a:pt x="63" y="662"/>
                    </a:lnTo>
                    <a:lnTo>
                      <a:pt x="84" y="609"/>
                    </a:lnTo>
                    <a:lnTo>
                      <a:pt x="106" y="559"/>
                    </a:lnTo>
                    <a:lnTo>
                      <a:pt x="131" y="512"/>
                    </a:lnTo>
                    <a:lnTo>
                      <a:pt x="156" y="469"/>
                    </a:lnTo>
                    <a:lnTo>
                      <a:pt x="183" y="429"/>
                    </a:lnTo>
                    <a:lnTo>
                      <a:pt x="209" y="393"/>
                    </a:lnTo>
                    <a:lnTo>
                      <a:pt x="236" y="359"/>
                    </a:lnTo>
                    <a:lnTo>
                      <a:pt x="262" y="328"/>
                    </a:lnTo>
                    <a:lnTo>
                      <a:pt x="288" y="300"/>
                    </a:lnTo>
                    <a:lnTo>
                      <a:pt x="342" y="249"/>
                    </a:lnTo>
                    <a:lnTo>
                      <a:pt x="398" y="201"/>
                    </a:lnTo>
                    <a:lnTo>
                      <a:pt x="459" y="159"/>
                    </a:lnTo>
                    <a:lnTo>
                      <a:pt x="524" y="122"/>
                    </a:lnTo>
                    <a:lnTo>
                      <a:pt x="593" y="90"/>
                    </a:lnTo>
                    <a:lnTo>
                      <a:pt x="664" y="63"/>
                    </a:lnTo>
                    <a:lnTo>
                      <a:pt x="740" y="40"/>
                    </a:lnTo>
                    <a:lnTo>
                      <a:pt x="820" y="23"/>
                    </a:lnTo>
                    <a:lnTo>
                      <a:pt x="902" y="11"/>
                    </a:lnTo>
                    <a:lnTo>
                      <a:pt x="988" y="3"/>
                    </a:lnTo>
                    <a:lnTo>
                      <a:pt x="1079" y="0"/>
                    </a:lnTo>
                    <a:lnTo>
                      <a:pt x="1088" y="0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Subtitle 2">
            <a:hlinkClick r:id="rId3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</p:spTree>
    <p:extLst>
      <p:ext uri="{BB962C8B-B14F-4D97-AF65-F5344CB8AC3E}">
        <p14:creationId xmlns:p14="http://schemas.microsoft.com/office/powerpoint/2010/main" val="2419843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1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66989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39672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208761"/>
            <a:ext cx="12192000" cy="369024"/>
          </a:xfrm>
          <a:prstGeom prst="rect">
            <a:avLst/>
          </a:prstGeom>
          <a:solidFill>
            <a:srgbClr val="095879"/>
          </a:solidFill>
        </p:spPr>
        <p:txBody>
          <a:bodyPr wrap="square" lIns="121559" tIns="60780" rIns="121559" bIns="60780" rtlCol="0" anchor="ctr">
            <a:spAutoFit/>
          </a:bodyPr>
          <a:lstStyle/>
          <a:p>
            <a:pPr algn="ctr" defTabSz="1239922"/>
            <a:endParaRPr lang="en-IN" sz="1568" dirty="0">
              <a:solidFill>
                <a:srgbClr val="434343"/>
              </a:solidFill>
              <a:latin typeface="Segoe UI"/>
              <a:cs typeface="Segoe UI"/>
            </a:endParaRPr>
          </a:p>
        </p:txBody>
      </p:sp>
      <p:pic>
        <p:nvPicPr>
          <p:cNvPr id="6" name="Picture 5" descr="https://upload.wikimedia.org/wikipedia/en/d/d3/LatentView_Analytics_Logo_2010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6686" y="487"/>
            <a:ext cx="896850" cy="7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73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kern="1200" dirty="0">
              <a:solidFill>
                <a:prstClr val="black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07798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5320"/>
            <a:ext cx="9657198" cy="554736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648706" y="1949533"/>
            <a:ext cx="5673576" cy="9144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Cover page title</a:t>
            </a:r>
          </a:p>
        </p:txBody>
      </p:sp>
      <p:sp>
        <p:nvSpPr>
          <p:cNvPr id="29" name="Content Placeholder 59"/>
          <p:cNvSpPr>
            <a:spLocks noGrp="1"/>
          </p:cNvSpPr>
          <p:nvPr>
            <p:ph sz="quarter" idx="12" hasCustomPrompt="1"/>
          </p:nvPr>
        </p:nvSpPr>
        <p:spPr>
          <a:xfrm>
            <a:off x="648706" y="3146328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Content Placeholder 59"/>
          <p:cNvSpPr>
            <a:spLocks noGrp="1"/>
          </p:cNvSpPr>
          <p:nvPr>
            <p:ph sz="quarter" idx="11" hasCustomPrompt="1"/>
          </p:nvPr>
        </p:nvSpPr>
        <p:spPr>
          <a:xfrm>
            <a:off x="648706" y="3885923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57199" y="655320"/>
            <a:ext cx="2534801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8" y="4697844"/>
            <a:ext cx="2231270" cy="1577764"/>
          </a:xfrm>
          <a:prstGeom prst="rect">
            <a:avLst/>
          </a:prstGeom>
        </p:spPr>
      </p:pic>
      <p:sp>
        <p:nvSpPr>
          <p:cNvPr id="10" name="Content Placeholder 59"/>
          <p:cNvSpPr>
            <a:spLocks noGrp="1"/>
          </p:cNvSpPr>
          <p:nvPr>
            <p:ph sz="quarter" idx="13" hasCustomPrompt="1"/>
          </p:nvPr>
        </p:nvSpPr>
        <p:spPr>
          <a:xfrm>
            <a:off x="648706" y="4595275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116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59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730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795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0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ne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801667" y="1262121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798889" y="217215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798888" y="3085055"/>
            <a:ext cx="7696047" cy="697597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flipV="1">
            <a:off x="1796570" y="4906893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 flipV="1">
            <a:off x="1802683" y="399686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 Same Side Corner Rectangle 12"/>
          <p:cNvSpPr/>
          <p:nvPr/>
        </p:nvSpPr>
        <p:spPr>
          <a:xfrm rot="16200000">
            <a:off x="674435" y="899619"/>
            <a:ext cx="777977" cy="917343"/>
          </a:xfrm>
          <a:custGeom>
            <a:avLst/>
            <a:gdLst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1734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0972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77" h="917343">
                <a:moveTo>
                  <a:pt x="64837" y="0"/>
                </a:moveTo>
                <a:lnTo>
                  <a:pt x="713140" y="0"/>
                </a:lnTo>
                <a:cubicBezTo>
                  <a:pt x="748948" y="0"/>
                  <a:pt x="777977" y="29029"/>
                  <a:pt x="777977" y="64837"/>
                </a:cubicBezTo>
                <a:lnTo>
                  <a:pt x="777977" y="917343"/>
                </a:lnTo>
                <a:lnTo>
                  <a:pt x="777977" y="909723"/>
                </a:lnTo>
                <a:lnTo>
                  <a:pt x="0" y="917343"/>
                </a:lnTo>
                <a:lnTo>
                  <a:pt x="0" y="917343"/>
                </a:lnTo>
                <a:lnTo>
                  <a:pt x="0" y="64837"/>
                </a:lnTo>
                <a:cubicBezTo>
                  <a:pt x="0" y="29029"/>
                  <a:pt x="29029" y="0"/>
                  <a:pt x="648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" name="Freeform 11"/>
          <p:cNvSpPr/>
          <p:nvPr/>
        </p:nvSpPr>
        <p:spPr>
          <a:xfrm>
            <a:off x="1508971" y="966431"/>
            <a:ext cx="292696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5" h="819150">
                <a:moveTo>
                  <a:pt x="0" y="0"/>
                </a:moveTo>
                <a:lnTo>
                  <a:pt x="250825" y="238070"/>
                </a:lnTo>
                <a:lnTo>
                  <a:pt x="250825" y="819150"/>
                </a:lnTo>
                <a:lnTo>
                  <a:pt x="8731" y="654865"/>
                </a:lnTo>
                <a:cubicBezTo>
                  <a:pt x="6614" y="444257"/>
                  <a:pt x="11642" y="22648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672506" y="1932154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Freeform 13"/>
          <p:cNvSpPr/>
          <p:nvPr/>
        </p:nvSpPr>
        <p:spPr>
          <a:xfrm>
            <a:off x="1518235" y="1994166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667408" y="2962759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Freeform 15"/>
          <p:cNvSpPr/>
          <p:nvPr/>
        </p:nvSpPr>
        <p:spPr>
          <a:xfrm>
            <a:off x="1512677" y="3027640"/>
            <a:ext cx="289188" cy="780848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673"/>
              <a:gd name="connsiteY0" fmla="*/ 0 h 719137"/>
              <a:gd name="connsiteX1" fmla="*/ 247673 w 247673"/>
              <a:gd name="connsiteY1" fmla="*/ 47625 h 719137"/>
              <a:gd name="connsiteX2" fmla="*/ 238125 w 247673"/>
              <a:gd name="connsiteY2" fmla="*/ 719137 h 719137"/>
              <a:gd name="connsiteX3" fmla="*/ 0 w 247673"/>
              <a:gd name="connsiteY3" fmla="*/ 647700 h 719137"/>
              <a:gd name="connsiteX4" fmla="*/ 0 w 247673"/>
              <a:gd name="connsiteY4" fmla="*/ 0 h 719137"/>
              <a:gd name="connsiteX0" fmla="*/ 0 w 247673"/>
              <a:gd name="connsiteY0" fmla="*/ 0 h 647700"/>
              <a:gd name="connsiteX1" fmla="*/ 247673 w 247673"/>
              <a:gd name="connsiteY1" fmla="*/ 47625 h 647700"/>
              <a:gd name="connsiteX2" fmla="*/ 245338 w 247673"/>
              <a:gd name="connsiteY2" fmla="*/ 588168 h 647700"/>
              <a:gd name="connsiteX3" fmla="*/ 0 w 247673"/>
              <a:gd name="connsiteY3" fmla="*/ 647700 h 647700"/>
              <a:gd name="connsiteX4" fmla="*/ 0 w 247673"/>
              <a:gd name="connsiteY4" fmla="*/ 0 h 647700"/>
              <a:gd name="connsiteX0" fmla="*/ 0 w 252617"/>
              <a:gd name="connsiteY0" fmla="*/ 0 h 647700"/>
              <a:gd name="connsiteX1" fmla="*/ 247673 w 252617"/>
              <a:gd name="connsiteY1" fmla="*/ 47625 h 647700"/>
              <a:gd name="connsiteX2" fmla="*/ 252552 w 252617"/>
              <a:gd name="connsiteY2" fmla="*/ 623887 h 647700"/>
              <a:gd name="connsiteX3" fmla="*/ 0 w 252617"/>
              <a:gd name="connsiteY3" fmla="*/ 647700 h 647700"/>
              <a:gd name="connsiteX4" fmla="*/ 0 w 252617"/>
              <a:gd name="connsiteY4" fmla="*/ 0 h 647700"/>
              <a:gd name="connsiteX0" fmla="*/ 0 w 250248"/>
              <a:gd name="connsiteY0" fmla="*/ 0 h 647700"/>
              <a:gd name="connsiteX1" fmla="*/ 247673 w 250248"/>
              <a:gd name="connsiteY1" fmla="*/ 47625 h 647700"/>
              <a:gd name="connsiteX2" fmla="*/ 250148 w 250248"/>
              <a:gd name="connsiteY2" fmla="*/ 626268 h 647700"/>
              <a:gd name="connsiteX3" fmla="*/ 0 w 250248"/>
              <a:gd name="connsiteY3" fmla="*/ 647700 h 647700"/>
              <a:gd name="connsiteX4" fmla="*/ 0 w 250248"/>
              <a:gd name="connsiteY4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8" h="647700">
                <a:moveTo>
                  <a:pt x="0" y="0"/>
                </a:moveTo>
                <a:lnTo>
                  <a:pt x="247673" y="47625"/>
                </a:lnTo>
                <a:cubicBezTo>
                  <a:pt x="246895" y="227806"/>
                  <a:pt x="250926" y="446087"/>
                  <a:pt x="250148" y="626268"/>
                </a:cubicBez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5400000" flipV="1">
            <a:off x="673235" y="5042498"/>
            <a:ext cx="780848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8" name="Freeform 17"/>
          <p:cNvSpPr/>
          <p:nvPr/>
        </p:nvSpPr>
        <p:spPr>
          <a:xfrm flipV="1">
            <a:off x="1514839" y="4906896"/>
            <a:ext cx="296338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8731 w 252457"/>
              <a:gd name="connsiteY3" fmla="*/ 654865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1489 w 253946"/>
              <a:gd name="connsiteY0" fmla="*/ 0 h 819150"/>
              <a:gd name="connsiteX1" fmla="*/ 253946 w 253946"/>
              <a:gd name="connsiteY1" fmla="*/ 244409 h 819150"/>
              <a:gd name="connsiteX2" fmla="*/ 252314 w 253946"/>
              <a:gd name="connsiteY2" fmla="*/ 819150 h 819150"/>
              <a:gd name="connsiteX3" fmla="*/ 425 w 253946"/>
              <a:gd name="connsiteY3" fmla="*/ 650110 h 819150"/>
              <a:gd name="connsiteX4" fmla="*/ 1489 w 253946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46" h="819150">
                <a:moveTo>
                  <a:pt x="1489" y="0"/>
                </a:moveTo>
                <a:lnTo>
                  <a:pt x="253946" y="244409"/>
                </a:lnTo>
                <a:lnTo>
                  <a:pt x="252314" y="819150"/>
                </a:lnTo>
                <a:lnTo>
                  <a:pt x="425" y="650110"/>
                </a:lnTo>
                <a:cubicBezTo>
                  <a:pt x="-1692" y="439502"/>
                  <a:pt x="4968" y="68006"/>
                  <a:pt x="148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5400000" flipV="1">
            <a:off x="676300" y="4012361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Freeform 19"/>
          <p:cNvSpPr/>
          <p:nvPr/>
        </p:nvSpPr>
        <p:spPr>
          <a:xfrm flipV="1">
            <a:off x="1522030" y="3993993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18189" y="134755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27029" y="2257584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29109" y="317479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27029" y="4082295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18189" y="4992326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886481" y="129428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886481" y="2204320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86481" y="312152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9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886481" y="4029031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30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886481" y="493906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</p:spTree>
    <p:extLst>
      <p:ext uri="{BB962C8B-B14F-4D97-AF65-F5344CB8AC3E}">
        <p14:creationId xmlns:p14="http://schemas.microsoft.com/office/powerpoint/2010/main" val="286978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4F1E14-4077-49CE-BE30-F1B862333BB7}"/>
              </a:ext>
            </a:extLst>
          </p:cNvPr>
          <p:cNvSpPr txBox="1">
            <a:spLocks/>
          </p:cNvSpPr>
          <p:nvPr userDrawn="1"/>
        </p:nvSpPr>
        <p:spPr>
          <a:xfrm>
            <a:off x="84302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82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kern="1200" smtClean="0">
                <a:solidFill>
                  <a:prstClr val="black"/>
                </a:solidFill>
                <a:ea typeface="+mn-ea"/>
              </a:rPr>
              <a:pPr/>
              <a:t>‹#›</a:t>
            </a:fld>
            <a:endParaRPr lang="en-US" kern="1200" dirty="0">
              <a:solidFill>
                <a:prstClr val="black"/>
              </a:solidFill>
              <a:ea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6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43275" y="2321428"/>
            <a:ext cx="9183760" cy="914400"/>
          </a:xfrm>
        </p:spPr>
        <p:txBody>
          <a:bodyPr/>
          <a:lstStyle/>
          <a:p>
            <a:r>
              <a:rPr lang="en-US" dirty="0"/>
              <a:t>Marketing KPI</a:t>
            </a:r>
          </a:p>
        </p:txBody>
      </p:sp>
    </p:spTree>
    <p:extLst>
      <p:ext uri="{BB962C8B-B14F-4D97-AF65-F5344CB8AC3E}">
        <p14:creationId xmlns:p14="http://schemas.microsoft.com/office/powerpoint/2010/main" val="261764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Targeting using Look-Alike Modeling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7188" y="716094"/>
            <a:ext cx="4331948" cy="446030"/>
            <a:chOff x="357188" y="758626"/>
            <a:chExt cx="4331948" cy="446030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FFDB8BE5-97F7-4BF5-B704-99A020CF61EB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114FAEAD-7D5B-4C7D-B3CE-6CAD89A2822E}"/>
                </a:ext>
              </a:extLst>
            </p:cNvPr>
            <p:cNvSpPr/>
            <p:nvPr/>
          </p:nvSpPr>
          <p:spPr bwMode="auto">
            <a:xfrm flipV="1">
              <a:off x="2386002" y="1067496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E592779A-74DA-4B37-B2F4-FBD8091A370E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Notched Right Arrow 82">
              <a:extLst>
                <a:ext uri="{FF2B5EF4-FFF2-40B4-BE49-F238E27FC236}">
                  <a16:creationId xmlns:a16="http://schemas.microsoft.com/office/drawing/2014/main" id="{FD404821-5B4B-4133-8ED3-4C97210AABF7}"/>
                </a:ext>
              </a:extLst>
            </p:cNvPr>
            <p:cNvSpPr/>
            <p:nvPr/>
          </p:nvSpPr>
          <p:spPr bwMode="auto">
            <a:xfrm>
              <a:off x="3226096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IMPACT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Arrow: Right 49">
            <a:extLst>
              <a:ext uri="{FF2B5EF4-FFF2-40B4-BE49-F238E27FC236}">
                <a16:creationId xmlns:a16="http://schemas.microsoft.com/office/drawing/2014/main" id="{B36A4588-55DA-4280-BEC8-2197234F1BD4}"/>
              </a:ext>
            </a:extLst>
          </p:cNvPr>
          <p:cNvSpPr/>
          <p:nvPr/>
        </p:nvSpPr>
        <p:spPr>
          <a:xfrm>
            <a:off x="621985" y="6147977"/>
            <a:ext cx="9697363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>
            <a:hlinkClick r:id="" action="ppaction://noaction"/>
            <a:extLst>
              <a:ext uri="{FF2B5EF4-FFF2-40B4-BE49-F238E27FC236}">
                <a16:creationId xmlns:a16="http://schemas.microsoft.com/office/drawing/2014/main" id="{FD30D59A-DF83-4F47-B8C2-CBFDE2FD7527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F10BC1-E0B0-4957-B5A0-9D8A1CD61D24}"/>
              </a:ext>
            </a:extLst>
          </p:cNvPr>
          <p:cNvSpPr/>
          <p:nvPr/>
        </p:nvSpPr>
        <p:spPr>
          <a:xfrm>
            <a:off x="621985" y="1421144"/>
            <a:ext cx="9697364" cy="47207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581EEA-CCDF-4532-A727-5F6899E99A12}"/>
              </a:ext>
            </a:extLst>
          </p:cNvPr>
          <p:cNvSpPr/>
          <p:nvPr/>
        </p:nvSpPr>
        <p:spPr>
          <a:xfrm>
            <a:off x="1582325" y="1222638"/>
            <a:ext cx="6092964" cy="350599"/>
          </a:xfrm>
          <a:prstGeom prst="rect">
            <a:avLst/>
          </a:prstGeom>
          <a:solidFill>
            <a:srgbClr val="00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Fund Specific Target Identification Process</a:t>
            </a:r>
          </a:p>
        </p:txBody>
      </p:sp>
      <p:sp>
        <p:nvSpPr>
          <p:cNvPr id="47" name="Plus 45">
            <a:extLst>
              <a:ext uri="{FF2B5EF4-FFF2-40B4-BE49-F238E27FC236}">
                <a16:creationId xmlns:a16="http://schemas.microsoft.com/office/drawing/2014/main" id="{21F8FE57-0536-47D7-B691-6D2CE7F9F54A}"/>
              </a:ext>
            </a:extLst>
          </p:cNvPr>
          <p:cNvSpPr/>
          <p:nvPr/>
        </p:nvSpPr>
        <p:spPr>
          <a:xfrm>
            <a:off x="2046127" y="3972504"/>
            <a:ext cx="252000" cy="248400"/>
          </a:xfrm>
          <a:prstGeom prst="mathPlu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8CFD38-AF8B-4133-9A23-906C0EB72F89}"/>
              </a:ext>
            </a:extLst>
          </p:cNvPr>
          <p:cNvGrpSpPr/>
          <p:nvPr/>
        </p:nvGrpSpPr>
        <p:grpSpPr>
          <a:xfrm>
            <a:off x="954923" y="4217674"/>
            <a:ext cx="2642680" cy="791798"/>
            <a:chOff x="954923" y="4728042"/>
            <a:chExt cx="2642680" cy="79179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A26DE2-F990-4ECA-AFF6-A6CB5B710F19}"/>
                </a:ext>
              </a:extLst>
            </p:cNvPr>
            <p:cNvSpPr/>
            <p:nvPr/>
          </p:nvSpPr>
          <p:spPr>
            <a:xfrm>
              <a:off x="959564" y="4762491"/>
              <a:ext cx="2572279" cy="75734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EF5ADFE-F0F6-40E8-94E2-43AD85FABD99}"/>
                </a:ext>
              </a:extLst>
            </p:cNvPr>
            <p:cNvSpPr/>
            <p:nvPr/>
          </p:nvSpPr>
          <p:spPr>
            <a:xfrm>
              <a:off x="954923" y="4728042"/>
              <a:ext cx="2642680" cy="762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RFM –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Recency, Frequency, Monetary model – identify high wallet frequent investors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58ABCF-6D7A-42A5-BAEC-AC0EE3B0C7BA}"/>
              </a:ext>
            </a:extLst>
          </p:cNvPr>
          <p:cNvGrpSpPr/>
          <p:nvPr/>
        </p:nvGrpSpPr>
        <p:grpSpPr>
          <a:xfrm>
            <a:off x="3818235" y="4224497"/>
            <a:ext cx="4178378" cy="810796"/>
            <a:chOff x="3818235" y="4862457"/>
            <a:chExt cx="4178378" cy="81079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B423FE-6B81-4F18-A404-A13EA04D8FD3}"/>
                </a:ext>
              </a:extLst>
            </p:cNvPr>
            <p:cNvSpPr/>
            <p:nvPr/>
          </p:nvSpPr>
          <p:spPr>
            <a:xfrm>
              <a:off x="3818235" y="4862457"/>
              <a:ext cx="4178378" cy="79574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 Segmentation technique based on Frequent, recent and high investors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88347FA-1FBF-4E50-93A5-C6DCA10743A8}"/>
                </a:ext>
              </a:extLst>
            </p:cNvPr>
            <p:cNvGrpSpPr/>
            <p:nvPr/>
          </p:nvGrpSpPr>
          <p:grpSpPr>
            <a:xfrm>
              <a:off x="3898332" y="5273357"/>
              <a:ext cx="4082103" cy="399896"/>
              <a:chOff x="-814594" y="5882830"/>
              <a:chExt cx="3026473" cy="29648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5486C16-D91A-4F1B-8638-F27A8DB48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4594" y="5887414"/>
                <a:ext cx="263672" cy="263674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BCC67D-A82B-4D72-BD8A-DEB1F378ECBB}"/>
                  </a:ext>
                </a:extLst>
              </p:cNvPr>
              <p:cNvSpPr txBox="1"/>
              <p:nvPr/>
            </p:nvSpPr>
            <p:spPr>
              <a:xfrm>
                <a:off x="-533921" y="5932140"/>
                <a:ext cx="696914" cy="182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Recency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2E1FFA-09BC-4F91-956E-8A43B54137A5}"/>
                  </a:ext>
                </a:extLst>
              </p:cNvPr>
              <p:cNvSpPr txBox="1"/>
              <p:nvPr/>
            </p:nvSpPr>
            <p:spPr>
              <a:xfrm>
                <a:off x="460669" y="5936546"/>
                <a:ext cx="745328" cy="182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Frequency</a:t>
                </a: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B5E3B7B-DFA0-4364-8B56-F1EDB3929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994" y="5915638"/>
                <a:ext cx="263674" cy="263674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86E7F1-A703-407D-8708-6E14FDAAC11C}"/>
                  </a:ext>
                </a:extLst>
              </p:cNvPr>
              <p:cNvSpPr txBox="1"/>
              <p:nvPr/>
            </p:nvSpPr>
            <p:spPr>
              <a:xfrm>
                <a:off x="1514965" y="5930202"/>
                <a:ext cx="696914" cy="182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Monetary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4B67DA2-F48B-46A5-B8E6-B6BA24F6E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998" y="5882830"/>
                <a:ext cx="274968" cy="274968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3A4FAF7-9103-4791-A636-A48962A43801}"/>
              </a:ext>
            </a:extLst>
          </p:cNvPr>
          <p:cNvGrpSpPr/>
          <p:nvPr/>
        </p:nvGrpSpPr>
        <p:grpSpPr>
          <a:xfrm>
            <a:off x="946412" y="1980009"/>
            <a:ext cx="2535652" cy="395804"/>
            <a:chOff x="10018050" y="1571816"/>
            <a:chExt cx="2000887" cy="48570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7304C15-D9EF-4107-B6CC-0BF39F5605E6}"/>
                </a:ext>
              </a:extLst>
            </p:cNvPr>
            <p:cNvSpPr/>
            <p:nvPr/>
          </p:nvSpPr>
          <p:spPr>
            <a:xfrm>
              <a:off x="10018050" y="1571816"/>
              <a:ext cx="2000887" cy="4857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9474AF2-5CE6-4DC9-A888-BBAD76BE22D6}"/>
                </a:ext>
              </a:extLst>
            </p:cNvPr>
            <p:cNvSpPr/>
            <p:nvPr/>
          </p:nvSpPr>
          <p:spPr>
            <a:xfrm>
              <a:off x="10114841" y="1633979"/>
              <a:ext cx="1904095" cy="1720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Event </a:t>
              </a: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Attendees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989B676-555D-45C5-831A-FD36D574471B}"/>
              </a:ext>
            </a:extLst>
          </p:cNvPr>
          <p:cNvGrpSpPr/>
          <p:nvPr/>
        </p:nvGrpSpPr>
        <p:grpSpPr>
          <a:xfrm>
            <a:off x="8399386" y="1679981"/>
            <a:ext cx="1933982" cy="4211450"/>
            <a:chOff x="10068925" y="7849879"/>
            <a:chExt cx="2054790" cy="82296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4C980EC-D2A0-4618-BB48-153FCD0097BC}"/>
                </a:ext>
              </a:extLst>
            </p:cNvPr>
            <p:cNvSpPr/>
            <p:nvPr/>
          </p:nvSpPr>
          <p:spPr>
            <a:xfrm>
              <a:off x="10321631" y="7849879"/>
              <a:ext cx="1500012" cy="8229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78A08F-276F-4D08-8202-B8F163A899DA}"/>
                </a:ext>
              </a:extLst>
            </p:cNvPr>
            <p:cNvSpPr/>
            <p:nvPr/>
          </p:nvSpPr>
          <p:spPr>
            <a:xfrm>
              <a:off x="10068925" y="8065535"/>
              <a:ext cx="2054790" cy="393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Final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List of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target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accounts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for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Campaign</a:t>
              </a:r>
            </a:p>
          </p:txBody>
        </p:sp>
      </p:grpSp>
      <p:sp>
        <p:nvSpPr>
          <p:cNvPr id="66" name="Plus 45">
            <a:extLst>
              <a:ext uri="{FF2B5EF4-FFF2-40B4-BE49-F238E27FC236}">
                <a16:creationId xmlns:a16="http://schemas.microsoft.com/office/drawing/2014/main" id="{CB619BCF-9D59-41FD-B1F4-B8FE1F4C4A18}"/>
              </a:ext>
            </a:extLst>
          </p:cNvPr>
          <p:cNvSpPr/>
          <p:nvPr/>
        </p:nvSpPr>
        <p:spPr>
          <a:xfrm>
            <a:off x="2064483" y="3071538"/>
            <a:ext cx="252000" cy="248400"/>
          </a:xfrm>
          <a:prstGeom prst="mathPlu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Down Arrow 46">
            <a:extLst>
              <a:ext uri="{FF2B5EF4-FFF2-40B4-BE49-F238E27FC236}">
                <a16:creationId xmlns:a16="http://schemas.microsoft.com/office/drawing/2014/main" id="{C4AFF009-0267-4B12-BF49-C602FD7386BB}"/>
              </a:ext>
            </a:extLst>
          </p:cNvPr>
          <p:cNvSpPr/>
          <p:nvPr/>
        </p:nvSpPr>
        <p:spPr>
          <a:xfrm rot="16200000">
            <a:off x="8141251" y="3434660"/>
            <a:ext cx="286099" cy="40169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A92E680-BAC2-42B2-BEA0-328304957F7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37842" y="1843186"/>
            <a:ext cx="749201" cy="7492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C964F-436C-4202-8DFB-23271C0E2494}"/>
              </a:ext>
            </a:extLst>
          </p:cNvPr>
          <p:cNvGrpSpPr/>
          <p:nvPr/>
        </p:nvGrpSpPr>
        <p:grpSpPr>
          <a:xfrm>
            <a:off x="3818234" y="3018150"/>
            <a:ext cx="4162201" cy="1060467"/>
            <a:chOff x="3818234" y="3060698"/>
            <a:chExt cx="4162201" cy="106046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2410F0-C2C0-42A8-952B-4C82A63470C9}"/>
                </a:ext>
              </a:extLst>
            </p:cNvPr>
            <p:cNvSpPr txBox="1"/>
            <p:nvPr/>
          </p:nvSpPr>
          <p:spPr>
            <a:xfrm>
              <a:off x="6685619" y="3721055"/>
              <a:ext cx="1106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Client’s Financials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1B5B1E-8234-40DC-8845-17F065505C4C}"/>
                </a:ext>
              </a:extLst>
            </p:cNvPr>
            <p:cNvSpPr/>
            <p:nvPr/>
          </p:nvSpPr>
          <p:spPr>
            <a:xfrm>
              <a:off x="3858083" y="3060698"/>
              <a:ext cx="4122352" cy="79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Pearson Similarity Index Model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based 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Allocation behaviour across  sectors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Investments in client's company &amp; market share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B92DFC8-180F-45A0-B4CC-8DA3EF639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830" y="3680062"/>
              <a:ext cx="420027" cy="420027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A558DE8-D522-443E-8C77-BC0E08B8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656" y="3737661"/>
              <a:ext cx="331797" cy="33179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A9C9052-A517-490B-BBE0-CC03DC5B6DD2}"/>
                </a:ext>
              </a:extLst>
            </p:cNvPr>
            <p:cNvSpPr txBox="1"/>
            <p:nvPr/>
          </p:nvSpPr>
          <p:spPr>
            <a:xfrm>
              <a:off x="4536473" y="3770517"/>
              <a:ext cx="129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Market Share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F2CC05D-7B10-4C73-AABC-7B382AD7680E}"/>
                </a:ext>
              </a:extLst>
            </p:cNvPr>
            <p:cNvSpPr/>
            <p:nvPr/>
          </p:nvSpPr>
          <p:spPr>
            <a:xfrm>
              <a:off x="3818234" y="3100447"/>
              <a:ext cx="4162201" cy="99406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1A17F5-100C-4811-8E0D-E59C96E04E28}"/>
              </a:ext>
            </a:extLst>
          </p:cNvPr>
          <p:cNvGrpSpPr/>
          <p:nvPr/>
        </p:nvGrpSpPr>
        <p:grpSpPr>
          <a:xfrm>
            <a:off x="781472" y="3346725"/>
            <a:ext cx="2863520" cy="603595"/>
            <a:chOff x="802738" y="3219148"/>
            <a:chExt cx="2863520" cy="60359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DAF4D1-B51B-4B67-B70B-95568CD44B76}"/>
                </a:ext>
              </a:extLst>
            </p:cNvPr>
            <p:cNvSpPr/>
            <p:nvPr/>
          </p:nvSpPr>
          <p:spPr>
            <a:xfrm>
              <a:off x="945623" y="3219148"/>
              <a:ext cx="2642680" cy="6035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05EB76-2629-46A1-BEEB-76214524CB29}"/>
                </a:ext>
              </a:extLst>
            </p:cNvPr>
            <p:cNvSpPr/>
            <p:nvPr/>
          </p:nvSpPr>
          <p:spPr>
            <a:xfrm>
              <a:off x="802738" y="3224484"/>
              <a:ext cx="2863520" cy="5313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Look-Alike Model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between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Client and Prospects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2E91DB-1939-4ECB-88E7-1B3F50ABAFE2}"/>
              </a:ext>
            </a:extLst>
          </p:cNvPr>
          <p:cNvGrpSpPr/>
          <p:nvPr/>
        </p:nvGrpSpPr>
        <p:grpSpPr>
          <a:xfrm>
            <a:off x="3780043" y="1596914"/>
            <a:ext cx="4216569" cy="1035219"/>
            <a:chOff x="3780043" y="1820209"/>
            <a:chExt cx="4216569" cy="54969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452E172-28E0-406A-A4AD-C67632DA9B21}"/>
                </a:ext>
              </a:extLst>
            </p:cNvPr>
            <p:cNvSpPr/>
            <p:nvPr/>
          </p:nvSpPr>
          <p:spPr>
            <a:xfrm>
              <a:off x="3818234" y="1835709"/>
              <a:ext cx="4178378" cy="52625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6D84F4-BCDF-4BF5-AA9A-B743998347BA}"/>
                </a:ext>
              </a:extLst>
            </p:cNvPr>
            <p:cNvSpPr/>
            <p:nvPr/>
          </p:nvSpPr>
          <p:spPr>
            <a:xfrm>
              <a:off x="3780043" y="1820209"/>
              <a:ext cx="4162200" cy="549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Event attendees are considered based on the following factors: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All attendees of an event with the </a:t>
              </a: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fund mentioned in meeting description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All </a:t>
              </a: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conference call 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attendees.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Attendees of events with </a:t>
              </a: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positive tone.</a:t>
              </a:r>
            </a:p>
          </p:txBody>
        </p:sp>
      </p:grpSp>
      <p:sp>
        <p:nvSpPr>
          <p:cNvPr id="79" name="Plus 45">
            <a:extLst>
              <a:ext uri="{FF2B5EF4-FFF2-40B4-BE49-F238E27FC236}">
                <a16:creationId xmlns:a16="http://schemas.microsoft.com/office/drawing/2014/main" id="{71BBC5BD-E288-4968-B8D9-835BE18EFA18}"/>
              </a:ext>
            </a:extLst>
          </p:cNvPr>
          <p:cNvSpPr/>
          <p:nvPr/>
        </p:nvSpPr>
        <p:spPr>
          <a:xfrm>
            <a:off x="2075414" y="2387851"/>
            <a:ext cx="251201" cy="247179"/>
          </a:xfrm>
          <a:prstGeom prst="mathPlu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4B5B724-D68B-4958-B3DD-6F5D3CA2DCCE}"/>
              </a:ext>
            </a:extLst>
          </p:cNvPr>
          <p:cNvGrpSpPr/>
          <p:nvPr/>
        </p:nvGrpSpPr>
        <p:grpSpPr>
          <a:xfrm>
            <a:off x="939325" y="2653394"/>
            <a:ext cx="2535652" cy="395804"/>
            <a:chOff x="10018050" y="1571816"/>
            <a:chExt cx="2000887" cy="48570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3ED8F93-EA5E-4878-B1B8-D2B1B21CB06E}"/>
                </a:ext>
              </a:extLst>
            </p:cNvPr>
            <p:cNvSpPr/>
            <p:nvPr/>
          </p:nvSpPr>
          <p:spPr>
            <a:xfrm>
              <a:off x="10018050" y="1571816"/>
              <a:ext cx="2000887" cy="4857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7F47AAB-DB8A-4B78-ABB7-7369544DFFEB}"/>
                </a:ext>
              </a:extLst>
            </p:cNvPr>
            <p:cNvSpPr/>
            <p:nvPr/>
          </p:nvSpPr>
          <p:spPr>
            <a:xfrm>
              <a:off x="10114841" y="1633979"/>
              <a:ext cx="1904095" cy="3687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Past Engagements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3" name="Plus 45">
            <a:extLst>
              <a:ext uri="{FF2B5EF4-FFF2-40B4-BE49-F238E27FC236}">
                <a16:creationId xmlns:a16="http://schemas.microsoft.com/office/drawing/2014/main" id="{33E9806F-2E97-4B9B-BB1F-A8011DB7F70F}"/>
              </a:ext>
            </a:extLst>
          </p:cNvPr>
          <p:cNvSpPr/>
          <p:nvPr/>
        </p:nvSpPr>
        <p:spPr>
          <a:xfrm>
            <a:off x="2049669" y="5018032"/>
            <a:ext cx="252000" cy="248400"/>
          </a:xfrm>
          <a:prstGeom prst="mathPlu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90FEABF-E74D-4898-80FA-D912E0CE7100}"/>
              </a:ext>
            </a:extLst>
          </p:cNvPr>
          <p:cNvGrpSpPr/>
          <p:nvPr/>
        </p:nvGrpSpPr>
        <p:grpSpPr>
          <a:xfrm>
            <a:off x="947832" y="5340176"/>
            <a:ext cx="2642680" cy="353309"/>
            <a:chOff x="954923" y="4964511"/>
            <a:chExt cx="2642680" cy="35330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782287C-74C9-4BA3-B72E-99A0D7788A8B}"/>
                </a:ext>
              </a:extLst>
            </p:cNvPr>
            <p:cNvSpPr/>
            <p:nvPr/>
          </p:nvSpPr>
          <p:spPr>
            <a:xfrm>
              <a:off x="959564" y="4964511"/>
              <a:ext cx="2572279" cy="3533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E4D632E-F195-4ABD-B71E-FDB273DDFD54}"/>
                </a:ext>
              </a:extLst>
            </p:cNvPr>
            <p:cNvSpPr/>
            <p:nvPr/>
          </p:nvSpPr>
          <p:spPr>
            <a:xfrm>
              <a:off x="954923" y="4983222"/>
              <a:ext cx="2642680" cy="300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Business Ruleset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68C809A-4575-49AD-8D73-B0F39D0A5CF6}"/>
              </a:ext>
            </a:extLst>
          </p:cNvPr>
          <p:cNvSpPr/>
          <p:nvPr/>
        </p:nvSpPr>
        <p:spPr>
          <a:xfrm>
            <a:off x="3832411" y="5131810"/>
            <a:ext cx="4178378" cy="84754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Consistent Investment in an IA sector.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 for earlier campaigns.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Investors with AUM &gt; £1M.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D1A42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A53045-FF86-45C3-9864-E3D537B582ED}"/>
              </a:ext>
            </a:extLst>
          </p:cNvPr>
          <p:cNvSpPr/>
          <p:nvPr/>
        </p:nvSpPr>
        <p:spPr>
          <a:xfrm>
            <a:off x="3821038" y="2704778"/>
            <a:ext cx="4178378" cy="26577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Fund level Email Click-Through / Open in the last 1 year.</a:t>
            </a:r>
          </a:p>
        </p:txBody>
      </p:sp>
    </p:spTree>
    <p:extLst>
      <p:ext uri="{BB962C8B-B14F-4D97-AF65-F5344CB8AC3E}">
        <p14:creationId xmlns:p14="http://schemas.microsoft.com/office/powerpoint/2010/main" val="1565467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Targeting using Look-Alike Modeling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7187" y="728764"/>
            <a:ext cx="4331948" cy="446030"/>
            <a:chOff x="357188" y="758626"/>
            <a:chExt cx="4331948" cy="446030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FFDB8BE5-97F7-4BF5-B704-99A020CF61EB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114FAEAD-7D5B-4C7D-B3CE-6CAD89A2822E}"/>
                </a:ext>
              </a:extLst>
            </p:cNvPr>
            <p:cNvSpPr/>
            <p:nvPr/>
          </p:nvSpPr>
          <p:spPr bwMode="auto">
            <a:xfrm flipV="1">
              <a:off x="2386002" y="1067496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E592779A-74DA-4B37-B2F4-FBD8091A370E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Notched Right Arrow 82">
              <a:extLst>
                <a:ext uri="{FF2B5EF4-FFF2-40B4-BE49-F238E27FC236}">
                  <a16:creationId xmlns:a16="http://schemas.microsoft.com/office/drawing/2014/main" id="{FD404821-5B4B-4133-8ED3-4C97210AABF7}"/>
                </a:ext>
              </a:extLst>
            </p:cNvPr>
            <p:cNvSpPr/>
            <p:nvPr/>
          </p:nvSpPr>
          <p:spPr bwMode="auto">
            <a:xfrm>
              <a:off x="3226096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IMPACT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7AD9B02-5538-42B2-BC9A-BB111F2C9A08}"/>
              </a:ext>
            </a:extLst>
          </p:cNvPr>
          <p:cNvGrpSpPr/>
          <p:nvPr/>
        </p:nvGrpSpPr>
        <p:grpSpPr>
          <a:xfrm>
            <a:off x="416307" y="1195248"/>
            <a:ext cx="11396462" cy="5140330"/>
            <a:chOff x="2745575" y="1409965"/>
            <a:chExt cx="7539776" cy="3354654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96C066C-E91A-45B5-B6C2-B030BD1E643E}"/>
                </a:ext>
              </a:extLst>
            </p:cNvPr>
            <p:cNvSpPr/>
            <p:nvPr/>
          </p:nvSpPr>
          <p:spPr>
            <a:xfrm>
              <a:off x="2745575" y="1557136"/>
              <a:ext cx="7539776" cy="320748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154A1AD-73ED-4DE0-8664-1506DE30BC84}"/>
                </a:ext>
              </a:extLst>
            </p:cNvPr>
            <p:cNvSpPr/>
            <p:nvPr/>
          </p:nvSpPr>
          <p:spPr>
            <a:xfrm>
              <a:off x="3394250" y="1409965"/>
              <a:ext cx="4517324" cy="259934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 segmentation and Message coherence</a:t>
              </a:r>
            </a:p>
          </p:txBody>
        </p:sp>
        <p:graphicFrame>
          <p:nvGraphicFramePr>
            <p:cNvPr id="119" name="Diagram 118">
              <a:extLst>
                <a:ext uri="{FF2B5EF4-FFF2-40B4-BE49-F238E27FC236}">
                  <a16:creationId xmlns:a16="http://schemas.microsoft.com/office/drawing/2014/main" id="{E50A0BFE-3FD6-4500-924D-E6FD09A8799E}"/>
                </a:ext>
              </a:extLst>
            </p:cNvPr>
            <p:cNvGraphicFramePr/>
            <p:nvPr/>
          </p:nvGraphicFramePr>
          <p:xfrm>
            <a:off x="6107879" y="1903507"/>
            <a:ext cx="3159891" cy="24220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16BAA8D-203C-4924-945E-5C2A47F4F346}"/>
                </a:ext>
              </a:extLst>
            </p:cNvPr>
            <p:cNvSpPr/>
            <p:nvPr/>
          </p:nvSpPr>
          <p:spPr>
            <a:xfrm>
              <a:off x="2942239" y="2226007"/>
              <a:ext cx="2630193" cy="11866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Segment the identified prospects based on characteristics and behaviour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Send Personalised marketing content for each segment to engage customers more effectively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89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43275" y="2321428"/>
            <a:ext cx="9183760" cy="914400"/>
          </a:xfrm>
        </p:spPr>
        <p:txBody>
          <a:bodyPr/>
          <a:lstStyle/>
          <a:p>
            <a:r>
              <a:rPr lang="en-US" dirty="0"/>
              <a:t>UK Wholesale Reporting</a:t>
            </a:r>
          </a:p>
        </p:txBody>
      </p:sp>
    </p:spTree>
    <p:extLst>
      <p:ext uri="{BB962C8B-B14F-4D97-AF65-F5344CB8AC3E}">
        <p14:creationId xmlns:p14="http://schemas.microsoft.com/office/powerpoint/2010/main" val="128372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Standardization and Consolidation of UKW Marketing Metrics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7188" y="758626"/>
            <a:ext cx="2897494" cy="434203"/>
            <a:chOff x="357188" y="758626"/>
            <a:chExt cx="2897494" cy="434203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61AE31AC-A426-4706-AFB0-354C678F4F52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D0065E14-71F7-4A1E-8C16-341965C4A074}"/>
                </a:ext>
              </a:extLst>
            </p:cNvPr>
            <p:cNvSpPr/>
            <p:nvPr/>
          </p:nvSpPr>
          <p:spPr bwMode="auto">
            <a:xfrm flipV="1">
              <a:off x="1047100" y="1055669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78A103DD-375A-43C3-ABF3-A030198559DF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/>
        </p:nvSpPr>
        <p:spPr bwMode="auto">
          <a:xfrm>
            <a:off x="475876" y="1459947"/>
            <a:ext cx="110536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Existing State: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Lack of a systematic way to understand the marketing impact on campaigns: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marketing team spend in their campaigns and other marketing events but there is no space to measure the impact of their investment on a campaign. Also there is no method to drive lead generation based on campaigns.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Problem Statement: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accounts promoted using direct marketing using past customer interactions data.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Segmented accounts based historical transactions for a more personalized segment marketing.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Provide clear target segments for relevant messaging to generate better message coherence. 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Measure campaign effectiveness and understanding the impact of direct marketing activities by attributing sales from the campaign.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Sources Considered: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hlinkClick r:id="" action="ppaction://noaction"/>
            <a:extLst>
              <a:ext uri="{FF2B5EF4-FFF2-40B4-BE49-F238E27FC236}">
                <a16:creationId xmlns:a16="http://schemas.microsoft.com/office/drawing/2014/main" id="{1CC96B46-A83C-48A4-810C-284973946178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1BE4FB-DDF1-4872-AF8A-4C117A6782FB}"/>
              </a:ext>
            </a:extLst>
          </p:cNvPr>
          <p:cNvSpPr/>
          <p:nvPr/>
        </p:nvSpPr>
        <p:spPr>
          <a:xfrm>
            <a:off x="1424754" y="4914366"/>
            <a:ext cx="7363276" cy="1450346"/>
          </a:xfrm>
          <a:prstGeom prst="roundRect">
            <a:avLst/>
          </a:prstGeom>
          <a:ln>
            <a:prstDash val="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75667B-3A47-4B9E-8534-1F4E1F4E6F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54" y="5276061"/>
            <a:ext cx="893984" cy="8939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B04E2F-9ADA-44F9-A45D-63D3C9609633}"/>
              </a:ext>
            </a:extLst>
          </p:cNvPr>
          <p:cNvSpPr/>
          <p:nvPr/>
        </p:nvSpPr>
        <p:spPr>
          <a:xfrm>
            <a:off x="1681102" y="6025825"/>
            <a:ext cx="1787553" cy="261610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(Meetings, Campaigns)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B7D3F-2414-42C2-93BA-5B9C5AA6B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60" y="5508909"/>
            <a:ext cx="680058" cy="4727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135EDBE-8616-4CC3-9C85-EE02CEE41864}"/>
              </a:ext>
            </a:extLst>
          </p:cNvPr>
          <p:cNvSpPr/>
          <p:nvPr/>
        </p:nvSpPr>
        <p:spPr>
          <a:xfrm>
            <a:off x="2610296" y="4982216"/>
            <a:ext cx="1220923" cy="523220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Interactions Data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3D861-BA82-4DB0-98A0-1D26B93531C7}"/>
              </a:ext>
            </a:extLst>
          </p:cNvPr>
          <p:cNvSpPr/>
          <p:nvPr/>
        </p:nvSpPr>
        <p:spPr>
          <a:xfrm>
            <a:off x="3519136" y="6012177"/>
            <a:ext cx="833906" cy="261610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(Emails)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C557B-54DC-48AF-8565-6D4845D08CD0}"/>
              </a:ext>
            </a:extLst>
          </p:cNvPr>
          <p:cNvSpPr/>
          <p:nvPr/>
        </p:nvSpPr>
        <p:spPr>
          <a:xfrm>
            <a:off x="4885294" y="4943546"/>
            <a:ext cx="1343015" cy="523220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Transactions Data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E69C28-F69D-4F9B-968D-E182CDD8D2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33" y="5496299"/>
            <a:ext cx="441623" cy="4416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70000E-3C16-4921-9AB3-346358AFDA4F}"/>
              </a:ext>
            </a:extLst>
          </p:cNvPr>
          <p:cNvSpPr/>
          <p:nvPr/>
        </p:nvSpPr>
        <p:spPr>
          <a:xfrm>
            <a:off x="4582864" y="6028100"/>
            <a:ext cx="1966308" cy="430887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(Clients Total In, AUM, etc.,)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C7C387-A871-4A0A-A62E-9BE0E679B9F1}"/>
              </a:ext>
            </a:extLst>
          </p:cNvPr>
          <p:cNvSpPr/>
          <p:nvPr/>
        </p:nvSpPr>
        <p:spPr>
          <a:xfrm>
            <a:off x="6853939" y="4932171"/>
            <a:ext cx="1477317" cy="738664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External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(Market Share)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25A12F2-19B7-4C02-9E34-E53A937C63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33" y="5424097"/>
            <a:ext cx="559056" cy="5590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A9EC5DC-C0C0-4C80-908D-00150DB9161B}"/>
              </a:ext>
            </a:extLst>
          </p:cNvPr>
          <p:cNvSpPr/>
          <p:nvPr/>
        </p:nvSpPr>
        <p:spPr>
          <a:xfrm>
            <a:off x="6659601" y="5934839"/>
            <a:ext cx="1966308" cy="430887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(Market Share details of accounts at IA Sector level)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29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Standardization and Consolidation of UKW Marketing Metrics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7188" y="716094"/>
            <a:ext cx="2897494" cy="446030"/>
            <a:chOff x="357188" y="758626"/>
            <a:chExt cx="2897494" cy="446030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FFDB8BE5-97F7-4BF5-B704-99A020CF61EB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114FAEAD-7D5B-4C7D-B3CE-6CAD89A2822E}"/>
                </a:ext>
              </a:extLst>
            </p:cNvPr>
            <p:cNvSpPr/>
            <p:nvPr/>
          </p:nvSpPr>
          <p:spPr bwMode="auto">
            <a:xfrm flipV="1">
              <a:off x="2386002" y="1067496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E592779A-74DA-4B37-B2F4-FBD8091A370E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DF3F4D-3EE8-4901-9ACE-1104AF3A8A60}"/>
              </a:ext>
            </a:extLst>
          </p:cNvPr>
          <p:cNvGrpSpPr/>
          <p:nvPr/>
        </p:nvGrpSpPr>
        <p:grpSpPr>
          <a:xfrm>
            <a:off x="157961" y="1222638"/>
            <a:ext cx="5737872" cy="5576436"/>
            <a:chOff x="621985" y="1222638"/>
            <a:chExt cx="5737872" cy="557643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0EB5269-13FB-4AEB-8C41-13876AA94D75}"/>
                </a:ext>
              </a:extLst>
            </p:cNvPr>
            <p:cNvSpPr/>
            <p:nvPr/>
          </p:nvSpPr>
          <p:spPr>
            <a:xfrm>
              <a:off x="621985" y="1421143"/>
              <a:ext cx="5737872" cy="537793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8AC2309-4D8F-473D-9B6E-668F5B873638}"/>
                </a:ext>
              </a:extLst>
            </p:cNvPr>
            <p:cNvSpPr/>
            <p:nvPr/>
          </p:nvSpPr>
          <p:spPr>
            <a:xfrm>
              <a:off x="1395635" y="1222638"/>
              <a:ext cx="4107176" cy="350599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Campaign Effectiveness Measurement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B4A5176-AB8F-4C50-B738-78866E092A1F}"/>
                </a:ext>
              </a:extLst>
            </p:cNvPr>
            <p:cNvSpPr/>
            <p:nvPr/>
          </p:nvSpPr>
          <p:spPr>
            <a:xfrm>
              <a:off x="932579" y="1845652"/>
              <a:ext cx="1222635" cy="457607"/>
            </a:xfrm>
            <a:prstGeom prst="roundRect">
              <a:avLst/>
            </a:prstGeom>
            <a:ln w="95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Extraction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4307C250-73F2-4EB3-9825-103C828B2E37}"/>
                </a:ext>
              </a:extLst>
            </p:cNvPr>
            <p:cNvSpPr/>
            <p:nvPr/>
          </p:nvSpPr>
          <p:spPr>
            <a:xfrm>
              <a:off x="2436107" y="1847924"/>
              <a:ext cx="1222635" cy="457607"/>
            </a:xfrm>
            <a:prstGeom prst="roundRect">
              <a:avLst/>
            </a:prstGeom>
            <a:ln w="95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Intermediate Tables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DE9DE912-05FE-4062-9533-EACEEDC02F0A}"/>
                </a:ext>
              </a:extLst>
            </p:cNvPr>
            <p:cNvSpPr/>
            <p:nvPr/>
          </p:nvSpPr>
          <p:spPr>
            <a:xfrm>
              <a:off x="3912339" y="1839755"/>
              <a:ext cx="1222635" cy="457607"/>
            </a:xfrm>
            <a:prstGeom prst="roundRect">
              <a:avLst/>
            </a:prstGeom>
            <a:ln w="95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Final Table Creation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Down Arrow 46">
              <a:extLst>
                <a:ext uri="{FF2B5EF4-FFF2-40B4-BE49-F238E27FC236}">
                  <a16:creationId xmlns:a16="http://schemas.microsoft.com/office/drawing/2014/main" id="{BEBD0E6A-E159-49C9-83C3-6F7F36D4C377}"/>
                </a:ext>
              </a:extLst>
            </p:cNvPr>
            <p:cNvSpPr/>
            <p:nvPr/>
          </p:nvSpPr>
          <p:spPr>
            <a:xfrm rot="16200000">
              <a:off x="2223176" y="1949668"/>
              <a:ext cx="185914" cy="237779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Down Arrow 46">
              <a:extLst>
                <a:ext uri="{FF2B5EF4-FFF2-40B4-BE49-F238E27FC236}">
                  <a16:creationId xmlns:a16="http://schemas.microsoft.com/office/drawing/2014/main" id="{0A5BF16F-AE30-45A0-B3A3-01102F2071D1}"/>
                </a:ext>
              </a:extLst>
            </p:cNvPr>
            <p:cNvSpPr/>
            <p:nvPr/>
          </p:nvSpPr>
          <p:spPr>
            <a:xfrm rot="16200000">
              <a:off x="3704175" y="1936814"/>
              <a:ext cx="185914" cy="237779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6" name="Picture 2" descr="https://lh3.googleusercontent.com/-KF2_r64klJY/XlTEUF_g2oI/AAAAAAAAATI/C0-1B0AG-JYnReLcPauU5BGU2wpWO7BtgCK8BGAsYHg/s512/2020-02-24.png">
              <a:extLst>
                <a:ext uri="{FF2B5EF4-FFF2-40B4-BE49-F238E27FC236}">
                  <a16:creationId xmlns:a16="http://schemas.microsoft.com/office/drawing/2014/main" id="{3AB45A63-F989-434D-813A-A8C6A9BAAF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3" r="28550"/>
            <a:stretch/>
          </p:blipFill>
          <p:spPr bwMode="auto">
            <a:xfrm>
              <a:off x="5448505" y="1748589"/>
              <a:ext cx="672014" cy="631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Down Arrow 46">
              <a:extLst>
                <a:ext uri="{FF2B5EF4-FFF2-40B4-BE49-F238E27FC236}">
                  <a16:creationId xmlns:a16="http://schemas.microsoft.com/office/drawing/2014/main" id="{C29A64A2-91F8-4DD8-B3A7-5A9A35787F60}"/>
                </a:ext>
              </a:extLst>
            </p:cNvPr>
            <p:cNvSpPr/>
            <p:nvPr/>
          </p:nvSpPr>
          <p:spPr>
            <a:xfrm rot="16200000">
              <a:off x="5275949" y="1925438"/>
              <a:ext cx="185914" cy="237779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: Rounded Corners 90">
              <a:extLst>
                <a:ext uri="{FF2B5EF4-FFF2-40B4-BE49-F238E27FC236}">
                  <a16:creationId xmlns:a16="http://schemas.microsoft.com/office/drawing/2014/main" id="{A1F2F031-45B7-4C85-B305-5E3BD1D26789}"/>
                </a:ext>
              </a:extLst>
            </p:cNvPr>
            <p:cNvSpPr/>
            <p:nvPr/>
          </p:nvSpPr>
          <p:spPr>
            <a:xfrm>
              <a:off x="1091822" y="2514153"/>
              <a:ext cx="4820402" cy="4186898"/>
            </a:xfrm>
            <a:prstGeom prst="roundRect">
              <a:avLst>
                <a:gd name="adj" fmla="val 223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Flags built to answer specific business questions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5" name="Down Arrow 46">
              <a:extLst>
                <a:ext uri="{FF2B5EF4-FFF2-40B4-BE49-F238E27FC236}">
                  <a16:creationId xmlns:a16="http://schemas.microsoft.com/office/drawing/2014/main" id="{70A4E81A-D957-45D3-806A-37F6FFDCD5A3}"/>
                </a:ext>
              </a:extLst>
            </p:cNvPr>
            <p:cNvSpPr/>
            <p:nvPr/>
          </p:nvSpPr>
          <p:spPr>
            <a:xfrm rot="10800000">
              <a:off x="3012687" y="2303191"/>
              <a:ext cx="185914" cy="196512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08771B-F1C2-43DC-A58A-8C06230B3587}"/>
                </a:ext>
              </a:extLst>
            </p:cNvPr>
            <p:cNvSpPr/>
            <p:nvPr/>
          </p:nvSpPr>
          <p:spPr>
            <a:xfrm>
              <a:off x="1160058" y="2797792"/>
              <a:ext cx="4683925" cy="3721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Q1: Is the Account Present in Salesforce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8FC110F-3FF7-49CB-B462-01934528AB00}"/>
                </a:ext>
              </a:extLst>
            </p:cNvPr>
            <p:cNvSpPr/>
            <p:nvPr/>
          </p:nvSpPr>
          <p:spPr>
            <a:xfrm>
              <a:off x="1160058" y="3287716"/>
              <a:ext cx="4683925" cy="3721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Q2: Has the Account been a part of any promotional Campaign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62962E9-4A53-4420-B59E-39DA494D79B4}"/>
                </a:ext>
              </a:extLst>
            </p:cNvPr>
            <p:cNvSpPr/>
            <p:nvPr/>
          </p:nvSpPr>
          <p:spPr>
            <a:xfrm>
              <a:off x="1160058" y="3777640"/>
              <a:ext cx="4683925" cy="3721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Q3: Has the Account Invested in specific fund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6478296-5BC7-4206-BA37-0D69D2EB70BB}"/>
                </a:ext>
              </a:extLst>
            </p:cNvPr>
            <p:cNvSpPr/>
            <p:nvPr/>
          </p:nvSpPr>
          <p:spPr>
            <a:xfrm>
              <a:off x="1160058" y="4267564"/>
              <a:ext cx="4683925" cy="3721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Q4: Is the Account an Existing Investor in the fund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12A0E37-9CE9-40B8-BF48-72E19290B943}"/>
                </a:ext>
              </a:extLst>
            </p:cNvPr>
            <p:cNvSpPr/>
            <p:nvPr/>
          </p:nvSpPr>
          <p:spPr>
            <a:xfrm>
              <a:off x="1160058" y="4757488"/>
              <a:ext cx="4683925" cy="3721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Q5: Is the Account an Existing Client of ASI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36EFFAF-97D9-41DC-9E63-0B298473C12C}"/>
                </a:ext>
              </a:extLst>
            </p:cNvPr>
            <p:cNvSpPr/>
            <p:nvPr/>
          </p:nvSpPr>
          <p:spPr>
            <a:xfrm>
              <a:off x="1160058" y="5247412"/>
              <a:ext cx="4683925" cy="3721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Q6: Has the Account Invested in the same IA sector as the Fund 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83FFE07-86AE-4826-A00E-D2691434B3AC}"/>
                </a:ext>
              </a:extLst>
            </p:cNvPr>
            <p:cNvSpPr/>
            <p:nvPr/>
          </p:nvSpPr>
          <p:spPr>
            <a:xfrm>
              <a:off x="1160058" y="5737336"/>
              <a:ext cx="4683925" cy="3721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Q7: Has the Market share of the Account varied in the specific IA sector (Increase, Decrease or No Change)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903AB7A-3598-4E88-8FD7-22AE2AC40F94}"/>
                </a:ext>
              </a:extLst>
            </p:cNvPr>
            <p:cNvSpPr/>
            <p:nvPr/>
          </p:nvSpPr>
          <p:spPr>
            <a:xfrm>
              <a:off x="1160058" y="6227263"/>
              <a:ext cx="4683925" cy="3721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Q8: Has the Account attended any meetings in past 6 months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CF8479B-89F2-4641-BEA9-EB189B9A1A1D}"/>
              </a:ext>
            </a:extLst>
          </p:cNvPr>
          <p:cNvSpPr/>
          <p:nvPr/>
        </p:nvSpPr>
        <p:spPr>
          <a:xfrm>
            <a:off x="6576204" y="1409768"/>
            <a:ext cx="5216247" cy="53893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34A1C50-F90F-4BA0-BD5D-4DC417A0E9CF}"/>
              </a:ext>
            </a:extLst>
          </p:cNvPr>
          <p:cNvSpPr/>
          <p:nvPr/>
        </p:nvSpPr>
        <p:spPr>
          <a:xfrm>
            <a:off x="7275731" y="1211263"/>
            <a:ext cx="3733796" cy="350599"/>
          </a:xfrm>
          <a:prstGeom prst="rect">
            <a:avLst/>
          </a:prstGeom>
          <a:solidFill>
            <a:srgbClr val="001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Lead Profiling</a:t>
            </a:r>
          </a:p>
        </p:txBody>
      </p:sp>
      <p:sp>
        <p:nvSpPr>
          <p:cNvPr id="112" name="Down Arrow 46">
            <a:extLst>
              <a:ext uri="{FF2B5EF4-FFF2-40B4-BE49-F238E27FC236}">
                <a16:creationId xmlns:a16="http://schemas.microsoft.com/office/drawing/2014/main" id="{52487860-DA1F-4310-A99B-1BC134BCFE45}"/>
              </a:ext>
            </a:extLst>
          </p:cNvPr>
          <p:cNvSpPr/>
          <p:nvPr/>
        </p:nvSpPr>
        <p:spPr>
          <a:xfrm rot="16200000">
            <a:off x="6077141" y="3842205"/>
            <a:ext cx="362295" cy="42124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B9FCD6-9377-442F-94F7-6CE29AB4188B}"/>
              </a:ext>
            </a:extLst>
          </p:cNvPr>
          <p:cNvSpPr/>
          <p:nvPr/>
        </p:nvSpPr>
        <p:spPr>
          <a:xfrm>
            <a:off x="6615373" y="1777556"/>
            <a:ext cx="1443324" cy="36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Ruleset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83732A-451F-42BE-9C80-76D0C658C933}"/>
              </a:ext>
            </a:extLst>
          </p:cNvPr>
          <p:cNvGrpSpPr/>
          <p:nvPr/>
        </p:nvGrpSpPr>
        <p:grpSpPr>
          <a:xfrm>
            <a:off x="6646076" y="2184945"/>
            <a:ext cx="3234903" cy="1296178"/>
            <a:chOff x="6646076" y="2184945"/>
            <a:chExt cx="3234903" cy="12961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51881FE-6418-4FF9-AFF5-537196462CDD}"/>
                </a:ext>
              </a:extLst>
            </p:cNvPr>
            <p:cNvSpPr/>
            <p:nvPr/>
          </p:nvSpPr>
          <p:spPr>
            <a:xfrm>
              <a:off x="6675376" y="2184945"/>
              <a:ext cx="3205603" cy="129617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7CB80A0-E137-4885-A5A5-E4A05EF32710}"/>
                </a:ext>
              </a:extLst>
            </p:cNvPr>
            <p:cNvSpPr/>
            <p:nvPr/>
          </p:nvSpPr>
          <p:spPr>
            <a:xfrm>
              <a:off x="6646076" y="2238358"/>
              <a:ext cx="319319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clients of ASI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Clients who increased their market share within ASI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Clients who increased in a particular IA sector and fund for the first time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4D80D7-BD58-422E-A184-9C6B771944C1}"/>
              </a:ext>
            </a:extLst>
          </p:cNvPr>
          <p:cNvGrpSpPr/>
          <p:nvPr/>
        </p:nvGrpSpPr>
        <p:grpSpPr>
          <a:xfrm>
            <a:off x="10388186" y="2295878"/>
            <a:ext cx="1182901" cy="771309"/>
            <a:chOff x="10018050" y="1571816"/>
            <a:chExt cx="2000887" cy="48570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13240F-C17A-4EFB-9BC2-92805AF53B38}"/>
                </a:ext>
              </a:extLst>
            </p:cNvPr>
            <p:cNvSpPr/>
            <p:nvPr/>
          </p:nvSpPr>
          <p:spPr>
            <a:xfrm>
              <a:off x="10018050" y="1571816"/>
              <a:ext cx="2000887" cy="4857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EA7A07-D141-48B6-BB87-7E5E0C35FEBD}"/>
                </a:ext>
              </a:extLst>
            </p:cNvPr>
            <p:cNvSpPr/>
            <p:nvPr/>
          </p:nvSpPr>
          <p:spPr>
            <a:xfrm>
              <a:off x="10091756" y="1625386"/>
              <a:ext cx="1904096" cy="380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Hot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Leads</a:t>
              </a:r>
            </a:p>
          </p:txBody>
        </p:sp>
      </p:grpSp>
      <p:sp>
        <p:nvSpPr>
          <p:cNvPr id="40" name="Down Arrow 46">
            <a:extLst>
              <a:ext uri="{FF2B5EF4-FFF2-40B4-BE49-F238E27FC236}">
                <a16:creationId xmlns:a16="http://schemas.microsoft.com/office/drawing/2014/main" id="{9CB9A6C4-F1A2-410F-92A1-27A6C4EB6694}"/>
              </a:ext>
            </a:extLst>
          </p:cNvPr>
          <p:cNvSpPr/>
          <p:nvPr/>
        </p:nvSpPr>
        <p:spPr>
          <a:xfrm rot="16200000">
            <a:off x="10068602" y="2596454"/>
            <a:ext cx="185914" cy="237779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834423E-A622-4668-BAB0-33BA50A9DEDC}"/>
              </a:ext>
            </a:extLst>
          </p:cNvPr>
          <p:cNvGrpSpPr/>
          <p:nvPr/>
        </p:nvGrpSpPr>
        <p:grpSpPr>
          <a:xfrm>
            <a:off x="6646077" y="2184945"/>
            <a:ext cx="3234903" cy="1296178"/>
            <a:chOff x="6646076" y="2184945"/>
            <a:chExt cx="3234903" cy="129617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FC8944A-CDE4-44C1-B8F6-76AD5D50F814}"/>
                </a:ext>
              </a:extLst>
            </p:cNvPr>
            <p:cNvSpPr/>
            <p:nvPr/>
          </p:nvSpPr>
          <p:spPr>
            <a:xfrm>
              <a:off x="6675376" y="2184945"/>
              <a:ext cx="3205603" cy="129617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866250D-AB39-4305-805E-66A26D465D61}"/>
                </a:ext>
              </a:extLst>
            </p:cNvPr>
            <p:cNvSpPr/>
            <p:nvPr/>
          </p:nvSpPr>
          <p:spPr>
            <a:xfrm>
              <a:off x="6646076" y="2238358"/>
              <a:ext cx="319319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clients of ASI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Clients who increased their market share within ASI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Clients who increased in a particular IA sector and fund for the first time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Down Arrow 46">
            <a:extLst>
              <a:ext uri="{FF2B5EF4-FFF2-40B4-BE49-F238E27FC236}">
                <a16:creationId xmlns:a16="http://schemas.microsoft.com/office/drawing/2014/main" id="{1B68733A-294B-46C3-B5D9-CAD901E7484F}"/>
              </a:ext>
            </a:extLst>
          </p:cNvPr>
          <p:cNvSpPr/>
          <p:nvPr/>
        </p:nvSpPr>
        <p:spPr>
          <a:xfrm rot="16200000">
            <a:off x="10068603" y="2596454"/>
            <a:ext cx="185914" cy="237779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8F4719-1B63-4409-886F-F8F13CCB4152}"/>
              </a:ext>
            </a:extLst>
          </p:cNvPr>
          <p:cNvGrpSpPr/>
          <p:nvPr/>
        </p:nvGrpSpPr>
        <p:grpSpPr>
          <a:xfrm>
            <a:off x="10390459" y="3813054"/>
            <a:ext cx="1182901" cy="771309"/>
            <a:chOff x="10018050" y="1571816"/>
            <a:chExt cx="2000887" cy="48570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E5D8EE-200C-48C0-B379-642342B8F5EA}"/>
                </a:ext>
              </a:extLst>
            </p:cNvPr>
            <p:cNvSpPr/>
            <p:nvPr/>
          </p:nvSpPr>
          <p:spPr>
            <a:xfrm>
              <a:off x="10018050" y="1571816"/>
              <a:ext cx="2000887" cy="4857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FF1A39C-DD76-488C-B0FD-09B85C852F10}"/>
                </a:ext>
              </a:extLst>
            </p:cNvPr>
            <p:cNvSpPr/>
            <p:nvPr/>
          </p:nvSpPr>
          <p:spPr>
            <a:xfrm>
              <a:off x="10091756" y="1625386"/>
              <a:ext cx="1904096" cy="380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Warm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Leads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F1C1BB-C778-47FA-BE33-87F45685EA96}"/>
              </a:ext>
            </a:extLst>
          </p:cNvPr>
          <p:cNvGrpSpPr/>
          <p:nvPr/>
        </p:nvGrpSpPr>
        <p:grpSpPr>
          <a:xfrm>
            <a:off x="6648350" y="3702121"/>
            <a:ext cx="3234903" cy="1296178"/>
            <a:chOff x="6646076" y="2184945"/>
            <a:chExt cx="3234903" cy="129617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2A4747A-B89F-4C98-A694-B1E601B2A716}"/>
                </a:ext>
              </a:extLst>
            </p:cNvPr>
            <p:cNvSpPr/>
            <p:nvPr/>
          </p:nvSpPr>
          <p:spPr>
            <a:xfrm>
              <a:off x="6675376" y="2184945"/>
              <a:ext cx="3205603" cy="129617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D427E59-9A03-45FA-B700-4E49B171E869}"/>
                </a:ext>
              </a:extLst>
            </p:cNvPr>
            <p:cNvSpPr/>
            <p:nvPr/>
          </p:nvSpPr>
          <p:spPr>
            <a:xfrm>
              <a:off x="6646076" y="2238358"/>
              <a:ext cx="319319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Clients who have neutral market share within ASI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Clients who invested in a particular IA sector before but in this fund for the first time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Down Arrow 46">
            <a:extLst>
              <a:ext uri="{FF2B5EF4-FFF2-40B4-BE49-F238E27FC236}">
                <a16:creationId xmlns:a16="http://schemas.microsoft.com/office/drawing/2014/main" id="{C85E4584-9753-4E99-AB36-17B251E6EEB9}"/>
              </a:ext>
            </a:extLst>
          </p:cNvPr>
          <p:cNvSpPr/>
          <p:nvPr/>
        </p:nvSpPr>
        <p:spPr>
          <a:xfrm rot="16200000">
            <a:off x="10070876" y="4113630"/>
            <a:ext cx="185914" cy="237779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09A6F53-BF5B-406E-9857-2F81EDE807C9}"/>
              </a:ext>
            </a:extLst>
          </p:cNvPr>
          <p:cNvGrpSpPr/>
          <p:nvPr/>
        </p:nvGrpSpPr>
        <p:grpSpPr>
          <a:xfrm>
            <a:off x="6648351" y="3702121"/>
            <a:ext cx="3234903" cy="1296178"/>
            <a:chOff x="6646076" y="2184945"/>
            <a:chExt cx="3234903" cy="129617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985F26-5EA8-426D-B656-35BF8202CA96}"/>
                </a:ext>
              </a:extLst>
            </p:cNvPr>
            <p:cNvSpPr/>
            <p:nvPr/>
          </p:nvSpPr>
          <p:spPr>
            <a:xfrm>
              <a:off x="6675376" y="2184945"/>
              <a:ext cx="3205603" cy="129617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1653322-1687-47D6-B99B-F77CB290417F}"/>
                </a:ext>
              </a:extLst>
            </p:cNvPr>
            <p:cNvSpPr/>
            <p:nvPr/>
          </p:nvSpPr>
          <p:spPr>
            <a:xfrm>
              <a:off x="6646076" y="2238358"/>
              <a:ext cx="319319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Clients who have neutral market share within ASI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Clients who invested in a particular IA sector before but in this fund for the first time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Down Arrow 46">
            <a:extLst>
              <a:ext uri="{FF2B5EF4-FFF2-40B4-BE49-F238E27FC236}">
                <a16:creationId xmlns:a16="http://schemas.microsoft.com/office/drawing/2014/main" id="{E49CFE9C-E4AB-4409-A152-EEFDD7203C81}"/>
              </a:ext>
            </a:extLst>
          </p:cNvPr>
          <p:cNvSpPr/>
          <p:nvPr/>
        </p:nvSpPr>
        <p:spPr>
          <a:xfrm rot="16200000">
            <a:off x="10070877" y="4113630"/>
            <a:ext cx="185914" cy="237779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F9800AC-C075-4F47-AD01-71A0BB57F505}"/>
              </a:ext>
            </a:extLst>
          </p:cNvPr>
          <p:cNvGrpSpPr/>
          <p:nvPr/>
        </p:nvGrpSpPr>
        <p:grpSpPr>
          <a:xfrm>
            <a:off x="10392734" y="5207402"/>
            <a:ext cx="1182901" cy="771309"/>
            <a:chOff x="10018050" y="1571816"/>
            <a:chExt cx="2000887" cy="48570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7E6FF4-8E5E-4E6E-B6BA-E45A92DCD72E}"/>
                </a:ext>
              </a:extLst>
            </p:cNvPr>
            <p:cNvSpPr/>
            <p:nvPr/>
          </p:nvSpPr>
          <p:spPr>
            <a:xfrm>
              <a:off x="10018050" y="1571816"/>
              <a:ext cx="2000887" cy="4857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7A0AE91-14E7-46B9-B153-648B32416025}"/>
                </a:ext>
              </a:extLst>
            </p:cNvPr>
            <p:cNvSpPr/>
            <p:nvPr/>
          </p:nvSpPr>
          <p:spPr>
            <a:xfrm>
              <a:off x="10091756" y="1625386"/>
              <a:ext cx="1904096" cy="380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1A42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Leads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1904F8-4913-4F30-A95E-40E5D95D6E1F}"/>
              </a:ext>
            </a:extLst>
          </p:cNvPr>
          <p:cNvGrpSpPr/>
          <p:nvPr/>
        </p:nvGrpSpPr>
        <p:grpSpPr>
          <a:xfrm>
            <a:off x="6650626" y="5232967"/>
            <a:ext cx="3234903" cy="804825"/>
            <a:chOff x="6646076" y="2171315"/>
            <a:chExt cx="3234903" cy="80482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5677FC-D891-445E-BF0C-B93FFB761AD3}"/>
                </a:ext>
              </a:extLst>
            </p:cNvPr>
            <p:cNvSpPr/>
            <p:nvPr/>
          </p:nvSpPr>
          <p:spPr>
            <a:xfrm>
              <a:off x="6675376" y="2171315"/>
              <a:ext cx="3205603" cy="80482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D1A42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FD6586-CDDC-4E36-8841-CF7AFA4A561E}"/>
                </a:ext>
              </a:extLst>
            </p:cNvPr>
            <p:cNvSpPr/>
            <p:nvPr/>
          </p:nvSpPr>
          <p:spPr>
            <a:xfrm>
              <a:off x="6646076" y="2238358"/>
              <a:ext cx="31931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Clients who have decreased market share within ASI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Down Arrow 46">
            <a:extLst>
              <a:ext uri="{FF2B5EF4-FFF2-40B4-BE49-F238E27FC236}">
                <a16:creationId xmlns:a16="http://schemas.microsoft.com/office/drawing/2014/main" id="{2AE5E37D-EBB1-4B38-B60A-BCDED79149B9}"/>
              </a:ext>
            </a:extLst>
          </p:cNvPr>
          <p:cNvSpPr/>
          <p:nvPr/>
        </p:nvSpPr>
        <p:spPr>
          <a:xfrm rot="16200000">
            <a:off x="10073152" y="5467034"/>
            <a:ext cx="185914" cy="237779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6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DADD-ED1C-47E2-B1F8-D99C2517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35" y="15087"/>
            <a:ext cx="11752145" cy="408349"/>
          </a:xfrm>
        </p:spPr>
        <p:txBody>
          <a:bodyPr/>
          <a:lstStyle/>
          <a:p>
            <a:r>
              <a:rPr lang="en-US" sz="2400" dirty="0"/>
              <a:t>Marketing KPIs to enhance Lead Generation &amp; enable distribution</a:t>
            </a:r>
            <a:endParaRPr lang="en-GB" sz="24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2F6EFC7-9D76-4B69-8D16-7C3F913448AC}"/>
              </a:ext>
            </a:extLst>
          </p:cNvPr>
          <p:cNvSpPr/>
          <p:nvPr/>
        </p:nvSpPr>
        <p:spPr>
          <a:xfrm>
            <a:off x="0" y="1251966"/>
            <a:ext cx="1923414" cy="0"/>
          </a:xfrm>
          <a:custGeom>
            <a:avLst/>
            <a:gdLst/>
            <a:ahLst/>
            <a:cxnLst/>
            <a:rect l="l" t="t" r="r" b="b"/>
            <a:pathLst>
              <a:path w="1923414">
                <a:moveTo>
                  <a:pt x="0" y="0"/>
                </a:moveTo>
                <a:lnTo>
                  <a:pt x="1923288" y="0"/>
                </a:lnTo>
              </a:path>
            </a:pathLst>
          </a:custGeom>
          <a:ln w="65532">
            <a:solidFill>
              <a:srgbClr val="1C336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536660C-8E7A-49C6-8B77-542BF4877BD5}"/>
              </a:ext>
            </a:extLst>
          </p:cNvPr>
          <p:cNvSpPr/>
          <p:nvPr/>
        </p:nvSpPr>
        <p:spPr>
          <a:xfrm>
            <a:off x="10811256" y="1251966"/>
            <a:ext cx="782320" cy="0"/>
          </a:xfrm>
          <a:custGeom>
            <a:avLst/>
            <a:gdLst/>
            <a:ahLst/>
            <a:cxnLst/>
            <a:rect l="l" t="t" r="r" b="b"/>
            <a:pathLst>
              <a:path w="782320">
                <a:moveTo>
                  <a:pt x="0" y="0"/>
                </a:moveTo>
                <a:lnTo>
                  <a:pt x="781811" y="0"/>
                </a:lnTo>
              </a:path>
            </a:pathLst>
          </a:custGeom>
          <a:ln w="65532">
            <a:solidFill>
              <a:srgbClr val="04A4D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A7D119B-EB7D-48BF-BF07-EF66B877854D}"/>
              </a:ext>
            </a:extLst>
          </p:cNvPr>
          <p:cNvSpPr/>
          <p:nvPr/>
        </p:nvSpPr>
        <p:spPr>
          <a:xfrm>
            <a:off x="11593068" y="1251966"/>
            <a:ext cx="599440" cy="0"/>
          </a:xfrm>
          <a:custGeom>
            <a:avLst/>
            <a:gdLst/>
            <a:ahLst/>
            <a:cxnLst/>
            <a:rect l="l" t="t" r="r" b="b"/>
            <a:pathLst>
              <a:path w="599440">
                <a:moveTo>
                  <a:pt x="0" y="0"/>
                </a:moveTo>
                <a:lnTo>
                  <a:pt x="598931" y="0"/>
                </a:lnTo>
              </a:path>
            </a:pathLst>
          </a:custGeom>
          <a:ln w="65532">
            <a:solidFill>
              <a:srgbClr val="1C336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8CFEDC2-AF16-47C1-8B6F-4C71C55B33C2}"/>
              </a:ext>
            </a:extLst>
          </p:cNvPr>
          <p:cNvSpPr/>
          <p:nvPr/>
        </p:nvSpPr>
        <p:spPr>
          <a:xfrm>
            <a:off x="1923288" y="1251966"/>
            <a:ext cx="8888095" cy="0"/>
          </a:xfrm>
          <a:custGeom>
            <a:avLst/>
            <a:gdLst/>
            <a:ahLst/>
            <a:cxnLst/>
            <a:rect l="l" t="t" r="r" b="b"/>
            <a:pathLst>
              <a:path w="8888095">
                <a:moveTo>
                  <a:pt x="0" y="0"/>
                </a:moveTo>
                <a:lnTo>
                  <a:pt x="8887967" y="0"/>
                </a:lnTo>
              </a:path>
            </a:pathLst>
          </a:custGeom>
          <a:ln w="65532">
            <a:solidFill>
              <a:srgbClr val="1681B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2184C2A-D472-4F6A-A4C3-EC81ADCE1B8A}"/>
              </a:ext>
            </a:extLst>
          </p:cNvPr>
          <p:cNvSpPr/>
          <p:nvPr/>
        </p:nvSpPr>
        <p:spPr>
          <a:xfrm>
            <a:off x="9646919" y="1335024"/>
            <a:ext cx="1333500" cy="439420"/>
          </a:xfrm>
          <a:custGeom>
            <a:avLst/>
            <a:gdLst/>
            <a:ahLst/>
            <a:cxnLst/>
            <a:rect l="l" t="t" r="r" b="b"/>
            <a:pathLst>
              <a:path w="1333500" h="439419">
                <a:moveTo>
                  <a:pt x="1289557" y="0"/>
                </a:moveTo>
                <a:lnTo>
                  <a:pt x="43941" y="0"/>
                </a:lnTo>
                <a:lnTo>
                  <a:pt x="26842" y="3454"/>
                </a:lnTo>
                <a:lnTo>
                  <a:pt x="12874" y="12874"/>
                </a:lnTo>
                <a:lnTo>
                  <a:pt x="3454" y="26842"/>
                </a:lnTo>
                <a:lnTo>
                  <a:pt x="0" y="43941"/>
                </a:lnTo>
                <a:lnTo>
                  <a:pt x="0" y="394970"/>
                </a:lnTo>
                <a:lnTo>
                  <a:pt x="3454" y="412069"/>
                </a:lnTo>
                <a:lnTo>
                  <a:pt x="12874" y="426037"/>
                </a:lnTo>
                <a:lnTo>
                  <a:pt x="26842" y="435457"/>
                </a:lnTo>
                <a:lnTo>
                  <a:pt x="43941" y="438912"/>
                </a:lnTo>
                <a:lnTo>
                  <a:pt x="1289557" y="438912"/>
                </a:lnTo>
                <a:lnTo>
                  <a:pt x="1306657" y="435457"/>
                </a:lnTo>
                <a:lnTo>
                  <a:pt x="1320625" y="426037"/>
                </a:lnTo>
                <a:lnTo>
                  <a:pt x="1330045" y="412069"/>
                </a:lnTo>
                <a:lnTo>
                  <a:pt x="1333500" y="394970"/>
                </a:lnTo>
                <a:lnTo>
                  <a:pt x="1333500" y="43941"/>
                </a:lnTo>
                <a:lnTo>
                  <a:pt x="1330045" y="26842"/>
                </a:lnTo>
                <a:lnTo>
                  <a:pt x="1320625" y="12874"/>
                </a:lnTo>
                <a:lnTo>
                  <a:pt x="1306657" y="3454"/>
                </a:lnTo>
                <a:lnTo>
                  <a:pt x="1289557" y="0"/>
                </a:lnTo>
                <a:close/>
              </a:path>
            </a:pathLst>
          </a:custGeom>
          <a:solidFill>
            <a:srgbClr val="00A1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A9B9627-A342-4180-A490-9A57C53EE3C1}"/>
              </a:ext>
            </a:extLst>
          </p:cNvPr>
          <p:cNvSpPr/>
          <p:nvPr/>
        </p:nvSpPr>
        <p:spPr>
          <a:xfrm>
            <a:off x="10215371" y="1790700"/>
            <a:ext cx="198120" cy="103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C1854B0-84F2-426D-8865-D62B969F2FAE}"/>
              </a:ext>
            </a:extLst>
          </p:cNvPr>
          <p:cNvSpPr/>
          <p:nvPr/>
        </p:nvSpPr>
        <p:spPr>
          <a:xfrm>
            <a:off x="9646919" y="1911095"/>
            <a:ext cx="1333500" cy="439420"/>
          </a:xfrm>
          <a:custGeom>
            <a:avLst/>
            <a:gdLst/>
            <a:ahLst/>
            <a:cxnLst/>
            <a:rect l="l" t="t" r="r" b="b"/>
            <a:pathLst>
              <a:path w="1333500" h="439419">
                <a:moveTo>
                  <a:pt x="1289557" y="0"/>
                </a:moveTo>
                <a:lnTo>
                  <a:pt x="43941" y="0"/>
                </a:lnTo>
                <a:lnTo>
                  <a:pt x="26842" y="3454"/>
                </a:lnTo>
                <a:lnTo>
                  <a:pt x="12874" y="12874"/>
                </a:lnTo>
                <a:lnTo>
                  <a:pt x="3454" y="26842"/>
                </a:lnTo>
                <a:lnTo>
                  <a:pt x="0" y="43941"/>
                </a:lnTo>
                <a:lnTo>
                  <a:pt x="0" y="394969"/>
                </a:lnTo>
                <a:lnTo>
                  <a:pt x="3454" y="412069"/>
                </a:lnTo>
                <a:lnTo>
                  <a:pt x="12874" y="426037"/>
                </a:lnTo>
                <a:lnTo>
                  <a:pt x="26842" y="435457"/>
                </a:lnTo>
                <a:lnTo>
                  <a:pt x="43941" y="438912"/>
                </a:lnTo>
                <a:lnTo>
                  <a:pt x="1289557" y="438912"/>
                </a:lnTo>
                <a:lnTo>
                  <a:pt x="1306657" y="435457"/>
                </a:lnTo>
                <a:lnTo>
                  <a:pt x="1320625" y="426037"/>
                </a:lnTo>
                <a:lnTo>
                  <a:pt x="1330045" y="412069"/>
                </a:lnTo>
                <a:lnTo>
                  <a:pt x="1333500" y="394969"/>
                </a:lnTo>
                <a:lnTo>
                  <a:pt x="1333500" y="43941"/>
                </a:lnTo>
                <a:lnTo>
                  <a:pt x="1330045" y="26842"/>
                </a:lnTo>
                <a:lnTo>
                  <a:pt x="1320625" y="12874"/>
                </a:lnTo>
                <a:lnTo>
                  <a:pt x="1306657" y="3454"/>
                </a:lnTo>
                <a:lnTo>
                  <a:pt x="1289557" y="0"/>
                </a:lnTo>
                <a:close/>
              </a:path>
            </a:pathLst>
          </a:custGeom>
          <a:solidFill>
            <a:srgbClr val="00A1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E638F94-E7A6-477A-8C5C-96962931935E}"/>
              </a:ext>
            </a:extLst>
          </p:cNvPr>
          <p:cNvSpPr txBox="1"/>
          <p:nvPr/>
        </p:nvSpPr>
        <p:spPr>
          <a:xfrm>
            <a:off x="9759188" y="1940813"/>
            <a:ext cx="111252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30835" marR="5080" lvl="0" indent="-318770" algn="l" defTabSz="914400" rtl="0" eaLnBrk="1" fontAlgn="auto" latinLnBrk="0" hangingPunct="1">
              <a:lnSpc>
                <a:spcPts val="121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Attend</a:t>
            </a:r>
            <a:r>
              <a:rPr kumimoji="0" sz="11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event/visits 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website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8FD41BD-0BDB-4719-8082-583D5B32D4FE}"/>
              </a:ext>
            </a:extLst>
          </p:cNvPr>
          <p:cNvSpPr/>
          <p:nvPr/>
        </p:nvSpPr>
        <p:spPr>
          <a:xfrm>
            <a:off x="10215371" y="2364739"/>
            <a:ext cx="197611" cy="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28D14DC-6836-49D7-A6C3-7662743266AB}"/>
              </a:ext>
            </a:extLst>
          </p:cNvPr>
          <p:cNvSpPr/>
          <p:nvPr/>
        </p:nvSpPr>
        <p:spPr>
          <a:xfrm>
            <a:off x="9646919" y="2465832"/>
            <a:ext cx="1333500" cy="439420"/>
          </a:xfrm>
          <a:custGeom>
            <a:avLst/>
            <a:gdLst/>
            <a:ahLst/>
            <a:cxnLst/>
            <a:rect l="l" t="t" r="r" b="b"/>
            <a:pathLst>
              <a:path w="1333500" h="439419">
                <a:moveTo>
                  <a:pt x="1289557" y="0"/>
                </a:moveTo>
                <a:lnTo>
                  <a:pt x="43941" y="0"/>
                </a:lnTo>
                <a:lnTo>
                  <a:pt x="26842" y="3454"/>
                </a:lnTo>
                <a:lnTo>
                  <a:pt x="12874" y="12874"/>
                </a:lnTo>
                <a:lnTo>
                  <a:pt x="3454" y="26842"/>
                </a:lnTo>
                <a:lnTo>
                  <a:pt x="0" y="43941"/>
                </a:lnTo>
                <a:lnTo>
                  <a:pt x="0" y="394969"/>
                </a:lnTo>
                <a:lnTo>
                  <a:pt x="3454" y="412069"/>
                </a:lnTo>
                <a:lnTo>
                  <a:pt x="12874" y="426037"/>
                </a:lnTo>
                <a:lnTo>
                  <a:pt x="26842" y="435457"/>
                </a:lnTo>
                <a:lnTo>
                  <a:pt x="43941" y="438912"/>
                </a:lnTo>
                <a:lnTo>
                  <a:pt x="1289557" y="438912"/>
                </a:lnTo>
                <a:lnTo>
                  <a:pt x="1306657" y="435457"/>
                </a:lnTo>
                <a:lnTo>
                  <a:pt x="1320625" y="426037"/>
                </a:lnTo>
                <a:lnTo>
                  <a:pt x="1330045" y="412069"/>
                </a:lnTo>
                <a:lnTo>
                  <a:pt x="1333500" y="394969"/>
                </a:lnTo>
                <a:lnTo>
                  <a:pt x="1333500" y="43941"/>
                </a:lnTo>
                <a:lnTo>
                  <a:pt x="1330045" y="26842"/>
                </a:lnTo>
                <a:lnTo>
                  <a:pt x="1320625" y="12874"/>
                </a:lnTo>
                <a:lnTo>
                  <a:pt x="1306657" y="3454"/>
                </a:lnTo>
                <a:lnTo>
                  <a:pt x="1289557" y="0"/>
                </a:lnTo>
                <a:close/>
              </a:path>
            </a:pathLst>
          </a:custGeom>
          <a:solidFill>
            <a:srgbClr val="00A1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BE1BECE-71F6-4558-ACAD-928F7D71AC29}"/>
              </a:ext>
            </a:extLst>
          </p:cNvPr>
          <p:cNvSpPr txBox="1"/>
          <p:nvPr/>
        </p:nvSpPr>
        <p:spPr>
          <a:xfrm>
            <a:off x="9923780" y="2495550"/>
            <a:ext cx="780415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83820" marR="5080" lvl="0" indent="-71755" algn="l" defTabSz="914400" rtl="0" eaLnBrk="1" fontAlgn="auto" latinLnBrk="0" hangingPunct="1">
              <a:lnSpc>
                <a:spcPts val="121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Subscribes</a:t>
            </a:r>
            <a:r>
              <a:rPr kumimoji="0" sz="11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newsletter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C57C038-C291-4564-9D7B-66FA2140E135}"/>
              </a:ext>
            </a:extLst>
          </p:cNvPr>
          <p:cNvSpPr/>
          <p:nvPr/>
        </p:nvSpPr>
        <p:spPr>
          <a:xfrm>
            <a:off x="10215371" y="2926079"/>
            <a:ext cx="198120" cy="123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471EAC9-05DC-4F38-9266-DF0F4905596C}"/>
              </a:ext>
            </a:extLst>
          </p:cNvPr>
          <p:cNvSpPr/>
          <p:nvPr/>
        </p:nvSpPr>
        <p:spPr>
          <a:xfrm>
            <a:off x="9646919" y="3070860"/>
            <a:ext cx="1333500" cy="439420"/>
          </a:xfrm>
          <a:custGeom>
            <a:avLst/>
            <a:gdLst/>
            <a:ahLst/>
            <a:cxnLst/>
            <a:rect l="l" t="t" r="r" b="b"/>
            <a:pathLst>
              <a:path w="1333500" h="439420">
                <a:moveTo>
                  <a:pt x="1289557" y="0"/>
                </a:moveTo>
                <a:lnTo>
                  <a:pt x="43941" y="0"/>
                </a:lnTo>
                <a:lnTo>
                  <a:pt x="26842" y="3454"/>
                </a:lnTo>
                <a:lnTo>
                  <a:pt x="12874" y="12874"/>
                </a:lnTo>
                <a:lnTo>
                  <a:pt x="3454" y="26842"/>
                </a:lnTo>
                <a:lnTo>
                  <a:pt x="0" y="43941"/>
                </a:lnTo>
                <a:lnTo>
                  <a:pt x="0" y="394969"/>
                </a:lnTo>
                <a:lnTo>
                  <a:pt x="3454" y="412069"/>
                </a:lnTo>
                <a:lnTo>
                  <a:pt x="12874" y="426037"/>
                </a:lnTo>
                <a:lnTo>
                  <a:pt x="26842" y="435457"/>
                </a:lnTo>
                <a:lnTo>
                  <a:pt x="43941" y="438912"/>
                </a:lnTo>
                <a:lnTo>
                  <a:pt x="1289557" y="438912"/>
                </a:lnTo>
                <a:lnTo>
                  <a:pt x="1306657" y="435457"/>
                </a:lnTo>
                <a:lnTo>
                  <a:pt x="1320625" y="426037"/>
                </a:lnTo>
                <a:lnTo>
                  <a:pt x="1330045" y="412069"/>
                </a:lnTo>
                <a:lnTo>
                  <a:pt x="1333500" y="394969"/>
                </a:lnTo>
                <a:lnTo>
                  <a:pt x="1333500" y="43941"/>
                </a:lnTo>
                <a:lnTo>
                  <a:pt x="1330045" y="26842"/>
                </a:lnTo>
                <a:lnTo>
                  <a:pt x="1320625" y="12874"/>
                </a:lnTo>
                <a:lnTo>
                  <a:pt x="1306657" y="3454"/>
                </a:lnTo>
                <a:lnTo>
                  <a:pt x="1289557" y="0"/>
                </a:lnTo>
                <a:close/>
              </a:path>
            </a:pathLst>
          </a:custGeom>
          <a:solidFill>
            <a:srgbClr val="00A1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05E9661-B96D-4E1E-A99E-95ED5C962DA4}"/>
              </a:ext>
            </a:extLst>
          </p:cNvPr>
          <p:cNvSpPr txBox="1"/>
          <p:nvPr/>
        </p:nvSpPr>
        <p:spPr>
          <a:xfrm>
            <a:off x="9804907" y="3112121"/>
            <a:ext cx="1021080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Reads </a:t>
            </a:r>
            <a:r>
              <a:rPr kumimoji="0" lang="en-GB" sz="11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website</a:t>
            </a:r>
            <a:r>
              <a:rPr kumimoji="0" sz="11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articles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A9DA538A-6347-421D-8F0A-97E7513725CD}"/>
              </a:ext>
            </a:extLst>
          </p:cNvPr>
          <p:cNvSpPr/>
          <p:nvPr/>
        </p:nvSpPr>
        <p:spPr>
          <a:xfrm>
            <a:off x="10217150" y="3520947"/>
            <a:ext cx="197611" cy="72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6CFD6E7B-E35B-42AD-A3F0-87C54AA3E483}"/>
              </a:ext>
            </a:extLst>
          </p:cNvPr>
          <p:cNvSpPr/>
          <p:nvPr/>
        </p:nvSpPr>
        <p:spPr>
          <a:xfrm>
            <a:off x="9651492" y="3605784"/>
            <a:ext cx="1333500" cy="439420"/>
          </a:xfrm>
          <a:custGeom>
            <a:avLst/>
            <a:gdLst/>
            <a:ahLst/>
            <a:cxnLst/>
            <a:rect l="l" t="t" r="r" b="b"/>
            <a:pathLst>
              <a:path w="1333500" h="439420">
                <a:moveTo>
                  <a:pt x="1289557" y="0"/>
                </a:moveTo>
                <a:lnTo>
                  <a:pt x="43941" y="0"/>
                </a:lnTo>
                <a:lnTo>
                  <a:pt x="26842" y="3454"/>
                </a:lnTo>
                <a:lnTo>
                  <a:pt x="12874" y="12874"/>
                </a:lnTo>
                <a:lnTo>
                  <a:pt x="3454" y="26842"/>
                </a:lnTo>
                <a:lnTo>
                  <a:pt x="0" y="43941"/>
                </a:lnTo>
                <a:lnTo>
                  <a:pt x="0" y="394969"/>
                </a:lnTo>
                <a:lnTo>
                  <a:pt x="3454" y="412069"/>
                </a:lnTo>
                <a:lnTo>
                  <a:pt x="12874" y="426037"/>
                </a:lnTo>
                <a:lnTo>
                  <a:pt x="26842" y="435457"/>
                </a:lnTo>
                <a:lnTo>
                  <a:pt x="43941" y="438911"/>
                </a:lnTo>
                <a:lnTo>
                  <a:pt x="1289557" y="438911"/>
                </a:lnTo>
                <a:lnTo>
                  <a:pt x="1306657" y="435457"/>
                </a:lnTo>
                <a:lnTo>
                  <a:pt x="1320625" y="426037"/>
                </a:lnTo>
                <a:lnTo>
                  <a:pt x="1330045" y="412069"/>
                </a:lnTo>
                <a:lnTo>
                  <a:pt x="1333500" y="394969"/>
                </a:lnTo>
                <a:lnTo>
                  <a:pt x="1333500" y="43941"/>
                </a:lnTo>
                <a:lnTo>
                  <a:pt x="1330045" y="26842"/>
                </a:lnTo>
                <a:lnTo>
                  <a:pt x="1320625" y="12874"/>
                </a:lnTo>
                <a:lnTo>
                  <a:pt x="1306657" y="3454"/>
                </a:lnTo>
                <a:lnTo>
                  <a:pt x="1289557" y="0"/>
                </a:lnTo>
                <a:close/>
              </a:path>
            </a:pathLst>
          </a:custGeom>
          <a:solidFill>
            <a:srgbClr val="00A1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8745FDC-8B0C-4FE4-BBF8-74433CCB5C44}"/>
              </a:ext>
            </a:extLst>
          </p:cNvPr>
          <p:cNvSpPr txBox="1"/>
          <p:nvPr/>
        </p:nvSpPr>
        <p:spPr>
          <a:xfrm>
            <a:off x="9822306" y="3711702"/>
            <a:ext cx="99186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Request</a:t>
            </a:r>
            <a:r>
              <a:rPr kumimoji="0" sz="11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meeting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64F373C6-516F-4C70-8C2D-D98F064EFE83}"/>
              </a:ext>
            </a:extLst>
          </p:cNvPr>
          <p:cNvSpPr/>
          <p:nvPr/>
        </p:nvSpPr>
        <p:spPr>
          <a:xfrm>
            <a:off x="10220706" y="4053713"/>
            <a:ext cx="197485" cy="59690"/>
          </a:xfrm>
          <a:custGeom>
            <a:avLst/>
            <a:gdLst/>
            <a:ahLst/>
            <a:cxnLst/>
            <a:rect l="l" t="t" r="r" b="b"/>
            <a:pathLst>
              <a:path w="197484" h="59689">
                <a:moveTo>
                  <a:pt x="157861" y="0"/>
                </a:moveTo>
                <a:lnTo>
                  <a:pt x="39243" y="762"/>
                </a:lnTo>
                <a:lnTo>
                  <a:pt x="39497" y="30353"/>
                </a:lnTo>
                <a:lnTo>
                  <a:pt x="0" y="30606"/>
                </a:lnTo>
                <a:lnTo>
                  <a:pt x="98933" y="59562"/>
                </a:lnTo>
                <a:lnTo>
                  <a:pt x="196656" y="29591"/>
                </a:lnTo>
                <a:lnTo>
                  <a:pt x="157988" y="29591"/>
                </a:lnTo>
                <a:lnTo>
                  <a:pt x="157861" y="0"/>
                </a:lnTo>
                <a:close/>
              </a:path>
              <a:path w="197484" h="59689">
                <a:moveTo>
                  <a:pt x="197485" y="29337"/>
                </a:moveTo>
                <a:lnTo>
                  <a:pt x="157988" y="29591"/>
                </a:lnTo>
                <a:lnTo>
                  <a:pt x="196656" y="29591"/>
                </a:lnTo>
                <a:lnTo>
                  <a:pt x="197485" y="29337"/>
                </a:lnTo>
                <a:close/>
              </a:path>
            </a:pathLst>
          </a:custGeom>
          <a:solidFill>
            <a:srgbClr val="AACE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BFE963E-BA59-43F6-988D-6886EBCEA814}"/>
              </a:ext>
            </a:extLst>
          </p:cNvPr>
          <p:cNvSpPr/>
          <p:nvPr/>
        </p:nvSpPr>
        <p:spPr>
          <a:xfrm>
            <a:off x="9654540" y="4123944"/>
            <a:ext cx="1333500" cy="439420"/>
          </a:xfrm>
          <a:custGeom>
            <a:avLst/>
            <a:gdLst/>
            <a:ahLst/>
            <a:cxnLst/>
            <a:rect l="l" t="t" r="r" b="b"/>
            <a:pathLst>
              <a:path w="1333500" h="439420">
                <a:moveTo>
                  <a:pt x="1289557" y="0"/>
                </a:moveTo>
                <a:lnTo>
                  <a:pt x="43941" y="0"/>
                </a:lnTo>
                <a:lnTo>
                  <a:pt x="26842" y="3454"/>
                </a:lnTo>
                <a:lnTo>
                  <a:pt x="12874" y="12874"/>
                </a:lnTo>
                <a:lnTo>
                  <a:pt x="3454" y="26842"/>
                </a:lnTo>
                <a:lnTo>
                  <a:pt x="0" y="43941"/>
                </a:lnTo>
                <a:lnTo>
                  <a:pt x="0" y="394969"/>
                </a:lnTo>
                <a:lnTo>
                  <a:pt x="3454" y="412069"/>
                </a:lnTo>
                <a:lnTo>
                  <a:pt x="12874" y="426037"/>
                </a:lnTo>
                <a:lnTo>
                  <a:pt x="26842" y="435457"/>
                </a:lnTo>
                <a:lnTo>
                  <a:pt x="43941" y="438911"/>
                </a:lnTo>
                <a:lnTo>
                  <a:pt x="1289557" y="438911"/>
                </a:lnTo>
                <a:lnTo>
                  <a:pt x="1306657" y="435457"/>
                </a:lnTo>
                <a:lnTo>
                  <a:pt x="1320625" y="426037"/>
                </a:lnTo>
                <a:lnTo>
                  <a:pt x="1330045" y="412069"/>
                </a:lnTo>
                <a:lnTo>
                  <a:pt x="1333500" y="394969"/>
                </a:lnTo>
                <a:lnTo>
                  <a:pt x="1333500" y="43941"/>
                </a:lnTo>
                <a:lnTo>
                  <a:pt x="1330045" y="26842"/>
                </a:lnTo>
                <a:lnTo>
                  <a:pt x="1320625" y="12874"/>
                </a:lnTo>
                <a:lnTo>
                  <a:pt x="1306657" y="3454"/>
                </a:lnTo>
                <a:lnTo>
                  <a:pt x="1289557" y="0"/>
                </a:lnTo>
                <a:close/>
              </a:path>
            </a:pathLst>
          </a:custGeom>
          <a:solidFill>
            <a:srgbClr val="00A1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E0D8C9BD-D90D-4A45-A2D4-102A82A37460}"/>
              </a:ext>
            </a:extLst>
          </p:cNvPr>
          <p:cNvSpPr txBox="1"/>
          <p:nvPr/>
        </p:nvSpPr>
        <p:spPr>
          <a:xfrm>
            <a:off x="9852786" y="4229861"/>
            <a:ext cx="9366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Discusses</a:t>
            </a:r>
            <a:r>
              <a:rPr kumimoji="0" sz="11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needs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297EC4D-B41D-402A-B988-9DDC92054FBE}"/>
              </a:ext>
            </a:extLst>
          </p:cNvPr>
          <p:cNvSpPr/>
          <p:nvPr/>
        </p:nvSpPr>
        <p:spPr>
          <a:xfrm>
            <a:off x="10214102" y="4577841"/>
            <a:ext cx="197484" cy="105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F1F4043-3BD4-4D95-803F-BD85FA89F63E}"/>
              </a:ext>
            </a:extLst>
          </p:cNvPr>
          <p:cNvSpPr/>
          <p:nvPr/>
        </p:nvSpPr>
        <p:spPr>
          <a:xfrm>
            <a:off x="9637776" y="4701540"/>
            <a:ext cx="1333500" cy="439420"/>
          </a:xfrm>
          <a:custGeom>
            <a:avLst/>
            <a:gdLst/>
            <a:ahLst/>
            <a:cxnLst/>
            <a:rect l="l" t="t" r="r" b="b"/>
            <a:pathLst>
              <a:path w="1333500" h="439420">
                <a:moveTo>
                  <a:pt x="1289557" y="0"/>
                </a:moveTo>
                <a:lnTo>
                  <a:pt x="43942" y="0"/>
                </a:lnTo>
                <a:lnTo>
                  <a:pt x="26842" y="3454"/>
                </a:lnTo>
                <a:lnTo>
                  <a:pt x="12874" y="12874"/>
                </a:lnTo>
                <a:lnTo>
                  <a:pt x="3454" y="26842"/>
                </a:lnTo>
                <a:lnTo>
                  <a:pt x="0" y="43942"/>
                </a:lnTo>
                <a:lnTo>
                  <a:pt x="0" y="394970"/>
                </a:lnTo>
                <a:lnTo>
                  <a:pt x="3454" y="412069"/>
                </a:lnTo>
                <a:lnTo>
                  <a:pt x="12874" y="426037"/>
                </a:lnTo>
                <a:lnTo>
                  <a:pt x="26842" y="435457"/>
                </a:lnTo>
                <a:lnTo>
                  <a:pt x="43942" y="438912"/>
                </a:lnTo>
                <a:lnTo>
                  <a:pt x="1289557" y="438912"/>
                </a:lnTo>
                <a:lnTo>
                  <a:pt x="1306657" y="435457"/>
                </a:lnTo>
                <a:lnTo>
                  <a:pt x="1320625" y="426037"/>
                </a:lnTo>
                <a:lnTo>
                  <a:pt x="1330045" y="412069"/>
                </a:lnTo>
                <a:lnTo>
                  <a:pt x="1333500" y="394970"/>
                </a:lnTo>
                <a:lnTo>
                  <a:pt x="1333500" y="43942"/>
                </a:lnTo>
                <a:lnTo>
                  <a:pt x="1330045" y="26842"/>
                </a:lnTo>
                <a:lnTo>
                  <a:pt x="1320625" y="12874"/>
                </a:lnTo>
                <a:lnTo>
                  <a:pt x="1306657" y="3454"/>
                </a:lnTo>
                <a:lnTo>
                  <a:pt x="1289557" y="0"/>
                </a:lnTo>
                <a:close/>
              </a:path>
            </a:pathLst>
          </a:custGeom>
          <a:solidFill>
            <a:srgbClr val="00A1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36C35ED8-AE8E-4063-8331-E26FB7BB83B8}"/>
              </a:ext>
            </a:extLst>
          </p:cNvPr>
          <p:cNvSpPr txBox="1"/>
          <p:nvPr/>
        </p:nvSpPr>
        <p:spPr>
          <a:xfrm>
            <a:off x="9972293" y="4807711"/>
            <a:ext cx="6661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1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ersio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1FC951EF-A51E-49A1-9E57-0C4D8CED215F}"/>
              </a:ext>
            </a:extLst>
          </p:cNvPr>
          <p:cNvSpPr/>
          <p:nvPr/>
        </p:nvSpPr>
        <p:spPr>
          <a:xfrm>
            <a:off x="10211943" y="5214365"/>
            <a:ext cx="197485" cy="451484"/>
          </a:xfrm>
          <a:custGeom>
            <a:avLst/>
            <a:gdLst/>
            <a:ahLst/>
            <a:cxnLst/>
            <a:rect l="l" t="t" r="r" b="b"/>
            <a:pathLst>
              <a:path w="197484" h="451485">
                <a:moveTo>
                  <a:pt x="154812" y="0"/>
                </a:moveTo>
                <a:lnTo>
                  <a:pt x="36195" y="1142"/>
                </a:lnTo>
                <a:lnTo>
                  <a:pt x="39497" y="352805"/>
                </a:lnTo>
                <a:lnTo>
                  <a:pt x="0" y="353059"/>
                </a:lnTo>
                <a:lnTo>
                  <a:pt x="99695" y="450989"/>
                </a:lnTo>
                <a:lnTo>
                  <a:pt x="197111" y="351662"/>
                </a:lnTo>
                <a:lnTo>
                  <a:pt x="157987" y="351662"/>
                </a:lnTo>
                <a:lnTo>
                  <a:pt x="154812" y="0"/>
                </a:lnTo>
                <a:close/>
              </a:path>
              <a:path w="197484" h="451485">
                <a:moveTo>
                  <a:pt x="197484" y="351281"/>
                </a:moveTo>
                <a:lnTo>
                  <a:pt x="157987" y="351662"/>
                </a:lnTo>
                <a:lnTo>
                  <a:pt x="197111" y="351662"/>
                </a:lnTo>
                <a:lnTo>
                  <a:pt x="197484" y="351281"/>
                </a:lnTo>
                <a:close/>
              </a:path>
            </a:pathLst>
          </a:custGeom>
          <a:solidFill>
            <a:srgbClr val="AACE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C30029AE-8420-45F9-9C93-977CC347E28B}"/>
              </a:ext>
            </a:extLst>
          </p:cNvPr>
          <p:cNvSpPr/>
          <p:nvPr/>
        </p:nvSpPr>
        <p:spPr>
          <a:xfrm>
            <a:off x="9646919" y="5740908"/>
            <a:ext cx="1333500" cy="439420"/>
          </a:xfrm>
          <a:custGeom>
            <a:avLst/>
            <a:gdLst/>
            <a:ahLst/>
            <a:cxnLst/>
            <a:rect l="l" t="t" r="r" b="b"/>
            <a:pathLst>
              <a:path w="1333500" h="439420">
                <a:moveTo>
                  <a:pt x="1289557" y="0"/>
                </a:moveTo>
                <a:lnTo>
                  <a:pt x="43941" y="0"/>
                </a:lnTo>
                <a:lnTo>
                  <a:pt x="26842" y="3448"/>
                </a:lnTo>
                <a:lnTo>
                  <a:pt x="12874" y="12853"/>
                </a:lnTo>
                <a:lnTo>
                  <a:pt x="3454" y="26805"/>
                </a:lnTo>
                <a:lnTo>
                  <a:pt x="0" y="43891"/>
                </a:lnTo>
                <a:lnTo>
                  <a:pt x="0" y="395020"/>
                </a:lnTo>
                <a:lnTo>
                  <a:pt x="3454" y="412106"/>
                </a:lnTo>
                <a:lnTo>
                  <a:pt x="12874" y="426058"/>
                </a:lnTo>
                <a:lnTo>
                  <a:pt x="26842" y="435463"/>
                </a:lnTo>
                <a:lnTo>
                  <a:pt x="43941" y="438911"/>
                </a:lnTo>
                <a:lnTo>
                  <a:pt x="1289557" y="438911"/>
                </a:lnTo>
                <a:lnTo>
                  <a:pt x="1306657" y="435463"/>
                </a:lnTo>
                <a:lnTo>
                  <a:pt x="1320625" y="426058"/>
                </a:lnTo>
                <a:lnTo>
                  <a:pt x="1330045" y="412106"/>
                </a:lnTo>
                <a:lnTo>
                  <a:pt x="1333500" y="395020"/>
                </a:lnTo>
                <a:lnTo>
                  <a:pt x="1333500" y="43891"/>
                </a:lnTo>
                <a:lnTo>
                  <a:pt x="1330045" y="26805"/>
                </a:lnTo>
                <a:lnTo>
                  <a:pt x="1320625" y="12853"/>
                </a:lnTo>
                <a:lnTo>
                  <a:pt x="1306657" y="3448"/>
                </a:lnTo>
                <a:lnTo>
                  <a:pt x="1289557" y="0"/>
                </a:lnTo>
                <a:close/>
              </a:path>
            </a:pathLst>
          </a:custGeom>
          <a:solidFill>
            <a:srgbClr val="00A1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7B320BE7-D5ED-46F6-8372-D5E3C6BBF488}"/>
              </a:ext>
            </a:extLst>
          </p:cNvPr>
          <p:cNvSpPr txBox="1"/>
          <p:nvPr/>
        </p:nvSpPr>
        <p:spPr>
          <a:xfrm>
            <a:off x="9767061" y="5770575"/>
            <a:ext cx="1094105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02590" marR="5080" lvl="0" indent="-390525" algn="l" defTabSz="914400" rtl="0" eaLnBrk="1" fontAlgn="auto" latinLnBrk="0" hangingPunct="1">
              <a:lnSpc>
                <a:spcPts val="121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Cross 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Sell/Increase  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AUM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59441220-001F-48D7-B01B-76510AF47114}"/>
              </a:ext>
            </a:extLst>
          </p:cNvPr>
          <p:cNvSpPr/>
          <p:nvPr/>
        </p:nvSpPr>
        <p:spPr>
          <a:xfrm>
            <a:off x="1635251" y="5562600"/>
            <a:ext cx="7630795" cy="822960"/>
          </a:xfrm>
          <a:custGeom>
            <a:avLst/>
            <a:gdLst/>
            <a:ahLst/>
            <a:cxnLst/>
            <a:rect l="l" t="t" r="r" b="b"/>
            <a:pathLst>
              <a:path w="7630795" h="822960">
                <a:moveTo>
                  <a:pt x="0" y="822960"/>
                </a:moveTo>
                <a:lnTo>
                  <a:pt x="7630668" y="822960"/>
                </a:lnTo>
                <a:lnTo>
                  <a:pt x="7630668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FB1B9625-587B-4E71-B4F1-2C977E2D6F48}"/>
              </a:ext>
            </a:extLst>
          </p:cNvPr>
          <p:cNvSpPr/>
          <p:nvPr/>
        </p:nvSpPr>
        <p:spPr>
          <a:xfrm>
            <a:off x="1158239" y="2359151"/>
            <a:ext cx="8107680" cy="914400"/>
          </a:xfrm>
          <a:custGeom>
            <a:avLst/>
            <a:gdLst/>
            <a:ahLst/>
            <a:cxnLst/>
            <a:rect l="l" t="t" r="r" b="b"/>
            <a:pathLst>
              <a:path w="8107680" h="914400">
                <a:moveTo>
                  <a:pt x="0" y="914400"/>
                </a:moveTo>
                <a:lnTo>
                  <a:pt x="8107680" y="914400"/>
                </a:lnTo>
                <a:lnTo>
                  <a:pt x="810768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1CAF44A8-4D83-4CF1-AE4D-17CC88235CEB}"/>
              </a:ext>
            </a:extLst>
          </p:cNvPr>
          <p:cNvSpPr/>
          <p:nvPr/>
        </p:nvSpPr>
        <p:spPr>
          <a:xfrm>
            <a:off x="1296924" y="3441191"/>
            <a:ext cx="7969250" cy="914400"/>
          </a:xfrm>
          <a:custGeom>
            <a:avLst/>
            <a:gdLst/>
            <a:ahLst/>
            <a:cxnLst/>
            <a:rect l="l" t="t" r="r" b="b"/>
            <a:pathLst>
              <a:path w="7969250" h="914400">
                <a:moveTo>
                  <a:pt x="0" y="914399"/>
                </a:moveTo>
                <a:lnTo>
                  <a:pt x="7968996" y="914399"/>
                </a:lnTo>
                <a:lnTo>
                  <a:pt x="7968996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787B2F9D-74FA-46D7-9CE4-08D3DC98961E}"/>
              </a:ext>
            </a:extLst>
          </p:cNvPr>
          <p:cNvSpPr/>
          <p:nvPr/>
        </p:nvSpPr>
        <p:spPr>
          <a:xfrm>
            <a:off x="1578863" y="4520184"/>
            <a:ext cx="7687309" cy="908685"/>
          </a:xfrm>
          <a:custGeom>
            <a:avLst/>
            <a:gdLst/>
            <a:ahLst/>
            <a:cxnLst/>
            <a:rect l="l" t="t" r="r" b="b"/>
            <a:pathLst>
              <a:path w="7687309" h="908685">
                <a:moveTo>
                  <a:pt x="0" y="908303"/>
                </a:moveTo>
                <a:lnTo>
                  <a:pt x="7687056" y="908303"/>
                </a:lnTo>
                <a:lnTo>
                  <a:pt x="7687056" y="0"/>
                </a:lnTo>
                <a:lnTo>
                  <a:pt x="0" y="0"/>
                </a:lnTo>
                <a:lnTo>
                  <a:pt x="0" y="908303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D3E0788E-0748-4C73-BE03-6697C8BA45B7}"/>
              </a:ext>
            </a:extLst>
          </p:cNvPr>
          <p:cNvSpPr/>
          <p:nvPr/>
        </p:nvSpPr>
        <p:spPr>
          <a:xfrm>
            <a:off x="966216" y="1333500"/>
            <a:ext cx="8300084" cy="914400"/>
          </a:xfrm>
          <a:custGeom>
            <a:avLst/>
            <a:gdLst/>
            <a:ahLst/>
            <a:cxnLst/>
            <a:rect l="l" t="t" r="r" b="b"/>
            <a:pathLst>
              <a:path w="8300084" h="914400">
                <a:moveTo>
                  <a:pt x="0" y="914400"/>
                </a:moveTo>
                <a:lnTo>
                  <a:pt x="8299704" y="914400"/>
                </a:lnTo>
                <a:lnTo>
                  <a:pt x="8299704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F06B88DC-2CFE-462E-8E9B-E2C0DE972D5D}"/>
              </a:ext>
            </a:extLst>
          </p:cNvPr>
          <p:cNvSpPr/>
          <p:nvPr/>
        </p:nvSpPr>
        <p:spPr>
          <a:xfrm>
            <a:off x="443483" y="1333500"/>
            <a:ext cx="3352800" cy="914400"/>
          </a:xfrm>
          <a:custGeom>
            <a:avLst/>
            <a:gdLst/>
            <a:ahLst/>
            <a:cxnLst/>
            <a:rect l="l" t="t" r="r" b="b"/>
            <a:pathLst>
              <a:path w="3352800" h="914400">
                <a:moveTo>
                  <a:pt x="3352800" y="0"/>
                </a:moveTo>
                <a:lnTo>
                  <a:pt x="0" y="0"/>
                </a:lnTo>
                <a:lnTo>
                  <a:pt x="228600" y="914400"/>
                </a:lnTo>
                <a:lnTo>
                  <a:pt x="3124200" y="914400"/>
                </a:lnTo>
                <a:lnTo>
                  <a:pt x="3352800" y="0"/>
                </a:lnTo>
                <a:close/>
              </a:path>
            </a:pathLst>
          </a:custGeom>
          <a:solidFill>
            <a:srgbClr val="1C336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A1CD2C79-81C9-4707-8F77-5DCAB86784D9}"/>
              </a:ext>
            </a:extLst>
          </p:cNvPr>
          <p:cNvSpPr/>
          <p:nvPr/>
        </p:nvSpPr>
        <p:spPr>
          <a:xfrm>
            <a:off x="711708" y="2365248"/>
            <a:ext cx="2819400" cy="914400"/>
          </a:xfrm>
          <a:custGeom>
            <a:avLst/>
            <a:gdLst/>
            <a:ahLst/>
            <a:cxnLst/>
            <a:rect l="l" t="t" r="r" b="b"/>
            <a:pathLst>
              <a:path w="2819400" h="914400">
                <a:moveTo>
                  <a:pt x="2819400" y="0"/>
                </a:moveTo>
                <a:lnTo>
                  <a:pt x="0" y="0"/>
                </a:lnTo>
                <a:lnTo>
                  <a:pt x="228600" y="914400"/>
                </a:lnTo>
                <a:lnTo>
                  <a:pt x="2590800" y="914400"/>
                </a:lnTo>
                <a:lnTo>
                  <a:pt x="2819400" y="0"/>
                </a:lnTo>
                <a:close/>
              </a:path>
            </a:pathLst>
          </a:custGeom>
          <a:solidFill>
            <a:srgbClr val="00A1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C77321AC-B8F5-4577-AA7F-B48953A3ADA2}"/>
              </a:ext>
            </a:extLst>
          </p:cNvPr>
          <p:cNvSpPr/>
          <p:nvPr/>
        </p:nvSpPr>
        <p:spPr>
          <a:xfrm>
            <a:off x="966216" y="3441191"/>
            <a:ext cx="2286000" cy="914400"/>
          </a:xfrm>
          <a:custGeom>
            <a:avLst/>
            <a:gdLst/>
            <a:ahLst/>
            <a:cxnLst/>
            <a:rect l="l" t="t" r="r" b="b"/>
            <a:pathLst>
              <a:path w="2286000" h="914400">
                <a:moveTo>
                  <a:pt x="2286000" y="0"/>
                </a:moveTo>
                <a:lnTo>
                  <a:pt x="0" y="0"/>
                </a:lnTo>
                <a:lnTo>
                  <a:pt x="228600" y="914400"/>
                </a:lnTo>
                <a:lnTo>
                  <a:pt x="2057400" y="914400"/>
                </a:lnTo>
                <a:lnTo>
                  <a:pt x="2286000" y="0"/>
                </a:lnTo>
                <a:close/>
              </a:path>
            </a:pathLst>
          </a:custGeom>
          <a:solidFill>
            <a:srgbClr val="D7690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0923A22F-D0A0-4CB8-8D61-2346DE14ACA3}"/>
              </a:ext>
            </a:extLst>
          </p:cNvPr>
          <p:cNvSpPr/>
          <p:nvPr/>
        </p:nvSpPr>
        <p:spPr>
          <a:xfrm>
            <a:off x="1220724" y="4520184"/>
            <a:ext cx="1766570" cy="914400"/>
          </a:xfrm>
          <a:custGeom>
            <a:avLst/>
            <a:gdLst/>
            <a:ahLst/>
            <a:cxnLst/>
            <a:rect l="l" t="t" r="r" b="b"/>
            <a:pathLst>
              <a:path w="1766570" h="914400">
                <a:moveTo>
                  <a:pt x="1766315" y="0"/>
                </a:moveTo>
                <a:lnTo>
                  <a:pt x="0" y="0"/>
                </a:lnTo>
                <a:lnTo>
                  <a:pt x="228600" y="914400"/>
                </a:lnTo>
                <a:lnTo>
                  <a:pt x="1537715" y="914400"/>
                </a:lnTo>
                <a:lnTo>
                  <a:pt x="1766315" y="0"/>
                </a:lnTo>
                <a:close/>
              </a:path>
            </a:pathLst>
          </a:custGeom>
          <a:solidFill>
            <a:srgbClr val="2B92C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9E50CDD-0222-4185-9424-3A69C8B746E3}"/>
              </a:ext>
            </a:extLst>
          </p:cNvPr>
          <p:cNvSpPr txBox="1"/>
          <p:nvPr/>
        </p:nvSpPr>
        <p:spPr>
          <a:xfrm>
            <a:off x="1164640" y="1514304"/>
            <a:ext cx="18846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2279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27965" algn="l"/>
                <a:tab pos="228600" algn="l"/>
              </a:tabLst>
              <a:defRPr sz="1200" spc="-45">
                <a:solidFill>
                  <a:srgbClr val="444750"/>
                </a:solidFill>
                <a:latin typeface="Arial"/>
                <a:cs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65" algn="l"/>
                <a:tab pos="228600" algn="l"/>
              </a:tabLst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BRAND AWARENESS</a:t>
            </a: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AC3AD23F-9C93-43CD-8DB4-10F57E9A9BF4}"/>
              </a:ext>
            </a:extLst>
          </p:cNvPr>
          <p:cNvSpPr txBox="1"/>
          <p:nvPr/>
        </p:nvSpPr>
        <p:spPr>
          <a:xfrm>
            <a:off x="1296995" y="2532371"/>
            <a:ext cx="1657332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"/>
              </a:spcBef>
              <a:buNone/>
              <a:tabLst>
                <a:tab pos="227965" algn="l"/>
                <a:tab pos="228600" algn="l"/>
              </a:tabLst>
              <a:defRPr spc="-45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65" algn="l"/>
                <a:tab pos="228600" algn="l"/>
              </a:tabLst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INTEREST/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65" algn="l"/>
                <a:tab pos="228600" algn="l"/>
              </a:tabLst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ENGAGEMENT</a:t>
            </a: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ADD70EFE-8005-4B1D-8739-AB936BA94EE7}"/>
              </a:ext>
            </a:extLst>
          </p:cNvPr>
          <p:cNvSpPr txBox="1"/>
          <p:nvPr/>
        </p:nvSpPr>
        <p:spPr>
          <a:xfrm>
            <a:off x="1170800" y="3697755"/>
            <a:ext cx="1877847" cy="623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"/>
              </a:spcBef>
              <a:buNone/>
              <a:tabLst>
                <a:tab pos="227965" algn="l"/>
                <a:tab pos="228600" algn="l"/>
              </a:tabLst>
              <a:defRPr spc="-45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65" algn="l"/>
                <a:tab pos="228600" algn="l"/>
              </a:tabLst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CONSIDERATION</a:t>
            </a: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C3FCC12F-69ED-4A5E-9B66-C0CAB2C2B4E0}"/>
              </a:ext>
            </a:extLst>
          </p:cNvPr>
          <p:cNvSpPr txBox="1"/>
          <p:nvPr/>
        </p:nvSpPr>
        <p:spPr>
          <a:xfrm>
            <a:off x="1328778" y="4735344"/>
            <a:ext cx="15336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"/>
              </a:spcBef>
              <a:buNone/>
              <a:tabLst>
                <a:tab pos="227965" algn="l"/>
                <a:tab pos="228600" algn="l"/>
              </a:tabLst>
              <a:defRPr spc="-45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65" algn="l"/>
                <a:tab pos="228600" algn="l"/>
              </a:tabLst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CONVERSION</a:t>
            </a: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08D49224-77B4-4705-A905-636354CB9DB3}"/>
              </a:ext>
            </a:extLst>
          </p:cNvPr>
          <p:cNvSpPr/>
          <p:nvPr/>
        </p:nvSpPr>
        <p:spPr>
          <a:xfrm>
            <a:off x="1220724" y="5553455"/>
            <a:ext cx="1766570" cy="832485"/>
          </a:xfrm>
          <a:custGeom>
            <a:avLst/>
            <a:gdLst/>
            <a:ahLst/>
            <a:cxnLst/>
            <a:rect l="l" t="t" r="r" b="b"/>
            <a:pathLst>
              <a:path w="1766570" h="832485">
                <a:moveTo>
                  <a:pt x="1538351" y="0"/>
                </a:moveTo>
                <a:lnTo>
                  <a:pt x="227964" y="0"/>
                </a:lnTo>
                <a:lnTo>
                  <a:pt x="0" y="832104"/>
                </a:lnTo>
                <a:lnTo>
                  <a:pt x="1766315" y="832104"/>
                </a:lnTo>
                <a:lnTo>
                  <a:pt x="1538351" y="0"/>
                </a:lnTo>
                <a:close/>
              </a:path>
            </a:pathLst>
          </a:custGeom>
          <a:solidFill>
            <a:srgbClr val="3A3E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65CC98A0-2A5A-4DB9-8D1A-1E109A8E6D40}"/>
              </a:ext>
            </a:extLst>
          </p:cNvPr>
          <p:cNvSpPr txBox="1"/>
          <p:nvPr/>
        </p:nvSpPr>
        <p:spPr>
          <a:xfrm>
            <a:off x="1410347" y="5791536"/>
            <a:ext cx="13492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"/>
              </a:spcBef>
              <a:buNone/>
              <a:tabLst>
                <a:tab pos="227965" algn="l"/>
                <a:tab pos="228600" algn="l"/>
              </a:tabLst>
              <a:defRPr spc="-45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65" algn="l"/>
                <a:tab pos="228600" algn="l"/>
              </a:tabLst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DEEPENING</a:t>
            </a: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74A76454-0802-443A-BBFB-FF30854A07CE}"/>
              </a:ext>
            </a:extLst>
          </p:cNvPr>
          <p:cNvSpPr txBox="1"/>
          <p:nvPr/>
        </p:nvSpPr>
        <p:spPr>
          <a:xfrm>
            <a:off x="3834101" y="1371444"/>
            <a:ext cx="2323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Unique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site</a:t>
            </a:r>
            <a:r>
              <a:rPr kumimoji="0" sz="1200" b="0" i="0" u="none" strike="noStrike" kern="1200" cap="none" spc="-114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visitors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Interest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200" b="0" i="0" u="none" strike="noStrike" kern="1200" cap="none" spc="-13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events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508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email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subscriptions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(rate</a:t>
            </a:r>
            <a:r>
              <a:rPr kumimoji="0" sz="1200" b="0" i="0" u="none" strike="noStrike" kern="1200" cap="none" spc="-1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 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visits)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B008C5F0-BD44-46F4-9D80-5219E609F281}"/>
              </a:ext>
            </a:extLst>
          </p:cNvPr>
          <p:cNvSpPr txBox="1"/>
          <p:nvPr/>
        </p:nvSpPr>
        <p:spPr>
          <a:xfrm>
            <a:off x="3820033" y="2383663"/>
            <a:ext cx="2736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site,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200" b="0" i="0" u="none" strike="noStrike" kern="1200" cap="none" spc="-17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visits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through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newsletters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Attendance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1200" b="0" i="0" u="none" strike="noStrike" kern="1200" cap="none" spc="-24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events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rate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Attendance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1200" b="0" i="0" u="none" strike="noStrike" kern="1200" cap="none" spc="-22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meetings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rate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3A2B6F1B-A903-44B2-A3D4-43CBA69B08A6}"/>
              </a:ext>
            </a:extLst>
          </p:cNvPr>
          <p:cNvSpPr txBox="1"/>
          <p:nvPr/>
        </p:nvSpPr>
        <p:spPr>
          <a:xfrm>
            <a:off x="3820033" y="3465957"/>
            <a:ext cx="291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introductory</a:t>
            </a:r>
            <a:r>
              <a:rPr kumimoji="0" sz="1200" b="0" i="0" u="none" strike="noStrike" kern="1200" cap="none" spc="-21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meetings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Newly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created</a:t>
            </a:r>
            <a:r>
              <a:rPr kumimoji="0" sz="1200" b="0" i="0" u="none" strike="noStrike" kern="1200" cap="none" spc="-10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opportunities*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Later 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stage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opportunities*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unique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customers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attending</a:t>
            </a:r>
            <a:r>
              <a:rPr kumimoji="0" sz="1200" b="0" i="0" u="none" strike="noStrike" kern="1200" cap="none" spc="-17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meetings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A547E1B0-AB6E-441F-843C-76BBEF33ADF4}"/>
              </a:ext>
            </a:extLst>
          </p:cNvPr>
          <p:cNvSpPr txBox="1"/>
          <p:nvPr/>
        </p:nvSpPr>
        <p:spPr>
          <a:xfrm>
            <a:off x="3807333" y="4521200"/>
            <a:ext cx="2507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47345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months 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200" b="0" i="0" u="none" strike="noStrike" kern="1200" cap="none" spc="-52" normalizeH="0" baseline="24305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contact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conversion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meetings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</a:t>
            </a:r>
            <a:r>
              <a:rPr kumimoji="0" sz="1200" b="0" i="0" u="none" strike="noStrike" kern="1200" cap="none" spc="-17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conversion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Avg.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AUM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 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monthly</a:t>
            </a:r>
            <a:r>
              <a:rPr kumimoji="0" sz="1200" b="0" i="0" u="none" strike="noStrike" kern="1200" cap="none" spc="-16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conversion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D7389C76-D1F0-484E-A9E2-6F93676A46D6}"/>
              </a:ext>
            </a:extLst>
          </p:cNvPr>
          <p:cNvSpPr txBox="1"/>
          <p:nvPr/>
        </p:nvSpPr>
        <p:spPr>
          <a:xfrm>
            <a:off x="3807333" y="5597753"/>
            <a:ext cx="2416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through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200" b="0" i="0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newsletters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2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Cross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sell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products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2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offerings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Mandates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customer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87579801-830C-43FE-8EF6-50A4BAA9DA31}"/>
              </a:ext>
            </a:extLst>
          </p:cNvPr>
          <p:cNvSpPr txBox="1"/>
          <p:nvPr/>
        </p:nvSpPr>
        <p:spPr>
          <a:xfrm>
            <a:off x="6696709" y="1332433"/>
            <a:ext cx="2305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Brand</a:t>
            </a:r>
            <a:r>
              <a:rPr kumimoji="0" sz="1200" b="0" i="0" u="none" strike="noStrike" kern="1200" cap="none" spc="-9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reputation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pages</a:t>
            </a:r>
            <a:r>
              <a:rPr kumimoji="0" sz="1200" b="0" i="0" u="none" strike="noStrike" kern="1200" cap="none" spc="-18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visited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Bounce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(landing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200" b="0" i="0" u="none" strike="noStrike" kern="1200" cap="none" spc="-19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leaving)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24D90FEE-241B-4742-B2D8-ACC5FBDAEA0C}"/>
              </a:ext>
            </a:extLst>
          </p:cNvPr>
          <p:cNvSpPr txBox="1"/>
          <p:nvPr/>
        </p:nvSpPr>
        <p:spPr>
          <a:xfrm>
            <a:off x="6696709" y="2383663"/>
            <a:ext cx="24409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marR="5080" lvl="0" indent="-2279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customers (cookies)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looking 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webcast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7874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21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webcasts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watched</a:t>
            </a:r>
            <a:r>
              <a:rPr kumimoji="0" sz="1200" b="0" i="0" u="none" strike="noStrike" kern="1200" cap="none" spc="-19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completion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474D5002-2E2A-4281-8C31-B4063E493B95}"/>
              </a:ext>
            </a:extLst>
          </p:cNvPr>
          <p:cNvSpPr txBox="1"/>
          <p:nvPr/>
        </p:nvSpPr>
        <p:spPr>
          <a:xfrm>
            <a:off x="6696709" y="3465957"/>
            <a:ext cx="2376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marR="231140" lvl="0" indent="-2279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Transitions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200" b="0" i="0" u="none" strike="noStrike" kern="1200" cap="none" spc="-26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conversion 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chances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7965" algn="l"/>
                <a:tab pos="228600" algn="l"/>
              </a:tabLst>
              <a:defRPr/>
            </a:pP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(or </a:t>
            </a:r>
            <a:r>
              <a:rPr kumimoji="0" sz="1200" b="0" i="0" u="none" strike="noStrike" kern="1200" cap="none" spc="-13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%)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meetings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+ve</a:t>
            </a:r>
            <a:r>
              <a:rPr kumimoji="0" sz="1200" b="0" i="0" u="none" strike="noStrike" kern="1200" cap="none" spc="-19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4447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tone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3AA052A6-9830-4F14-84E6-C32211BD368B}"/>
              </a:ext>
            </a:extLst>
          </p:cNvPr>
          <p:cNvSpPr txBox="1"/>
          <p:nvPr/>
        </p:nvSpPr>
        <p:spPr>
          <a:xfrm>
            <a:off x="6684009" y="5597753"/>
            <a:ext cx="1934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Average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AUM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mandate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Clients 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risk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(#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2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AUM)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DACE9294-EDA6-4797-B502-0F37B58C8C90}"/>
              </a:ext>
            </a:extLst>
          </p:cNvPr>
          <p:cNvSpPr/>
          <p:nvPr/>
        </p:nvSpPr>
        <p:spPr>
          <a:xfrm>
            <a:off x="11047476" y="3192779"/>
            <a:ext cx="433070" cy="1165860"/>
          </a:xfrm>
          <a:custGeom>
            <a:avLst/>
            <a:gdLst/>
            <a:ahLst/>
            <a:cxnLst/>
            <a:rect l="l" t="t" r="r" b="b"/>
            <a:pathLst>
              <a:path w="433070" h="1165860">
                <a:moveTo>
                  <a:pt x="413027" y="162306"/>
                </a:moveTo>
                <a:lnTo>
                  <a:pt x="243458" y="162306"/>
                </a:lnTo>
                <a:lnTo>
                  <a:pt x="275052" y="168681"/>
                </a:lnTo>
                <a:lnTo>
                  <a:pt x="300847" y="186070"/>
                </a:lnTo>
                <a:lnTo>
                  <a:pt x="318236" y="211865"/>
                </a:lnTo>
                <a:lnTo>
                  <a:pt x="324612" y="243459"/>
                </a:lnTo>
                <a:lnTo>
                  <a:pt x="324612" y="976503"/>
                </a:lnTo>
                <a:lnTo>
                  <a:pt x="318236" y="1008096"/>
                </a:lnTo>
                <a:lnTo>
                  <a:pt x="300847" y="1033891"/>
                </a:lnTo>
                <a:lnTo>
                  <a:pt x="275052" y="1051280"/>
                </a:lnTo>
                <a:lnTo>
                  <a:pt x="243458" y="1057656"/>
                </a:lnTo>
                <a:lnTo>
                  <a:pt x="0" y="1057656"/>
                </a:lnTo>
                <a:lnTo>
                  <a:pt x="0" y="1165860"/>
                </a:lnTo>
                <a:lnTo>
                  <a:pt x="243458" y="1165860"/>
                </a:lnTo>
                <a:lnTo>
                  <a:pt x="293777" y="1159091"/>
                </a:lnTo>
                <a:lnTo>
                  <a:pt x="339005" y="1139994"/>
                </a:lnTo>
                <a:lnTo>
                  <a:pt x="377332" y="1110376"/>
                </a:lnTo>
                <a:lnTo>
                  <a:pt x="406950" y="1072049"/>
                </a:lnTo>
                <a:lnTo>
                  <a:pt x="426047" y="1026821"/>
                </a:lnTo>
                <a:lnTo>
                  <a:pt x="432816" y="976503"/>
                </a:lnTo>
                <a:lnTo>
                  <a:pt x="432816" y="243459"/>
                </a:lnTo>
                <a:lnTo>
                  <a:pt x="426047" y="193140"/>
                </a:lnTo>
                <a:lnTo>
                  <a:pt x="413027" y="162306"/>
                </a:lnTo>
                <a:close/>
              </a:path>
              <a:path w="433070" h="1165860">
                <a:moveTo>
                  <a:pt x="108203" y="0"/>
                </a:moveTo>
                <a:lnTo>
                  <a:pt x="0" y="108204"/>
                </a:lnTo>
                <a:lnTo>
                  <a:pt x="108203" y="216408"/>
                </a:lnTo>
                <a:lnTo>
                  <a:pt x="108203" y="162306"/>
                </a:lnTo>
                <a:lnTo>
                  <a:pt x="413027" y="162306"/>
                </a:lnTo>
                <a:lnTo>
                  <a:pt x="377332" y="109585"/>
                </a:lnTo>
                <a:lnTo>
                  <a:pt x="339005" y="79967"/>
                </a:lnTo>
                <a:lnTo>
                  <a:pt x="293777" y="60870"/>
                </a:lnTo>
                <a:lnTo>
                  <a:pt x="243458" y="54102"/>
                </a:lnTo>
                <a:lnTo>
                  <a:pt x="108203" y="54102"/>
                </a:lnTo>
                <a:lnTo>
                  <a:pt x="108203" y="0"/>
                </a:lnTo>
                <a:close/>
              </a:path>
            </a:pathLst>
          </a:custGeom>
          <a:solidFill>
            <a:srgbClr val="CFE7F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235C04A1-46AD-426C-9566-5AB0FAB36A24}"/>
              </a:ext>
            </a:extLst>
          </p:cNvPr>
          <p:cNvSpPr/>
          <p:nvPr/>
        </p:nvSpPr>
        <p:spPr>
          <a:xfrm>
            <a:off x="11047476" y="3192779"/>
            <a:ext cx="433070" cy="1165860"/>
          </a:xfrm>
          <a:custGeom>
            <a:avLst/>
            <a:gdLst/>
            <a:ahLst/>
            <a:cxnLst/>
            <a:rect l="l" t="t" r="r" b="b"/>
            <a:pathLst>
              <a:path w="433070" h="1165860">
                <a:moveTo>
                  <a:pt x="0" y="1165860"/>
                </a:moveTo>
                <a:lnTo>
                  <a:pt x="243458" y="1165860"/>
                </a:lnTo>
                <a:lnTo>
                  <a:pt x="293777" y="1159091"/>
                </a:lnTo>
                <a:lnTo>
                  <a:pt x="339005" y="1139994"/>
                </a:lnTo>
                <a:lnTo>
                  <a:pt x="377332" y="1110376"/>
                </a:lnTo>
                <a:lnTo>
                  <a:pt x="406950" y="1072049"/>
                </a:lnTo>
                <a:lnTo>
                  <a:pt x="426047" y="1026821"/>
                </a:lnTo>
                <a:lnTo>
                  <a:pt x="432816" y="976503"/>
                </a:lnTo>
                <a:lnTo>
                  <a:pt x="432816" y="243459"/>
                </a:lnTo>
                <a:lnTo>
                  <a:pt x="426047" y="193140"/>
                </a:lnTo>
                <a:lnTo>
                  <a:pt x="406950" y="147912"/>
                </a:lnTo>
                <a:lnTo>
                  <a:pt x="377332" y="109585"/>
                </a:lnTo>
                <a:lnTo>
                  <a:pt x="339005" y="79967"/>
                </a:lnTo>
                <a:lnTo>
                  <a:pt x="293777" y="60870"/>
                </a:lnTo>
                <a:lnTo>
                  <a:pt x="243458" y="54102"/>
                </a:lnTo>
                <a:lnTo>
                  <a:pt x="108203" y="54102"/>
                </a:lnTo>
                <a:lnTo>
                  <a:pt x="108203" y="0"/>
                </a:lnTo>
                <a:lnTo>
                  <a:pt x="0" y="108204"/>
                </a:lnTo>
                <a:lnTo>
                  <a:pt x="108203" y="216408"/>
                </a:lnTo>
                <a:lnTo>
                  <a:pt x="108203" y="162306"/>
                </a:lnTo>
                <a:lnTo>
                  <a:pt x="243458" y="162306"/>
                </a:lnTo>
                <a:lnTo>
                  <a:pt x="275052" y="168681"/>
                </a:lnTo>
                <a:lnTo>
                  <a:pt x="300847" y="186070"/>
                </a:lnTo>
                <a:lnTo>
                  <a:pt x="318236" y="211865"/>
                </a:lnTo>
                <a:lnTo>
                  <a:pt x="324612" y="243459"/>
                </a:lnTo>
                <a:lnTo>
                  <a:pt x="324612" y="976503"/>
                </a:lnTo>
                <a:lnTo>
                  <a:pt x="318236" y="1008096"/>
                </a:lnTo>
                <a:lnTo>
                  <a:pt x="300847" y="1033891"/>
                </a:lnTo>
                <a:lnTo>
                  <a:pt x="275052" y="1051280"/>
                </a:lnTo>
                <a:lnTo>
                  <a:pt x="243458" y="1057656"/>
                </a:lnTo>
                <a:lnTo>
                  <a:pt x="0" y="1057656"/>
                </a:lnTo>
                <a:lnTo>
                  <a:pt x="0" y="1165860"/>
                </a:lnTo>
                <a:close/>
              </a:path>
            </a:pathLst>
          </a:custGeom>
          <a:ln w="12192">
            <a:solidFill>
              <a:srgbClr val="CFE7F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EBCC90E6-2EF6-4F44-984C-4C211C4B05C1}"/>
              </a:ext>
            </a:extLst>
          </p:cNvPr>
          <p:cNvSpPr txBox="1"/>
          <p:nvPr/>
        </p:nvSpPr>
        <p:spPr>
          <a:xfrm>
            <a:off x="9261672" y="837057"/>
            <a:ext cx="227270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95" normalizeH="0" baseline="0" noProof="0" dirty="0">
                <a:ln>
                  <a:noFill/>
                </a:ln>
                <a:solidFill>
                  <a:srgbClr val="3A3E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Ideal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3A3E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Customer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3A3E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3A3E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Journey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84B45A-348D-4108-B640-49F2E522733C}"/>
              </a:ext>
            </a:extLst>
          </p:cNvPr>
          <p:cNvSpPr txBox="1"/>
          <p:nvPr/>
        </p:nvSpPr>
        <p:spPr>
          <a:xfrm>
            <a:off x="9609250" y="1348208"/>
            <a:ext cx="1368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Sees Promotional Material</a:t>
            </a: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EB5BADBC-AFB8-406A-B690-05198B71BC19}"/>
              </a:ext>
            </a:extLst>
          </p:cNvPr>
          <p:cNvSpPr txBox="1"/>
          <p:nvPr/>
        </p:nvSpPr>
        <p:spPr>
          <a:xfrm>
            <a:off x="5422517" y="827228"/>
            <a:ext cx="1707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-95" normalizeH="0" baseline="0" noProof="0" dirty="0">
                <a:ln>
                  <a:noFill/>
                </a:ln>
                <a:solidFill>
                  <a:srgbClr val="3A3E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Metrices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53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911D9FC-18F3-4D56-BC60-8D867219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Marketing KPI – Monthly Marketing Report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3FE02B-C305-4120-8574-6D221B36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75" y="804582"/>
            <a:ext cx="9990087" cy="56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9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911D9FC-18F3-4D56-BC60-8D867219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Marketing KPI – Monthly Marketing Performance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3FE02B-C305-4120-8574-6D221B36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75" y="808153"/>
            <a:ext cx="9990087" cy="55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0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911D9FC-18F3-4D56-BC60-8D867219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Marketing KPI – Monthly Business Momentum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3FE02B-C305-4120-8574-6D221B36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384" y="808153"/>
            <a:ext cx="9765068" cy="55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911D9FC-18F3-4D56-BC60-8D867219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ea typeface="Arial"/>
                <a:sym typeface="Arial"/>
              </a:rPr>
              <a:t>Marketing KPI – Regional Marketing Performance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3FE02B-C305-4120-8574-6D221B36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384" y="894472"/>
            <a:ext cx="9765068" cy="54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2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43275" y="2321428"/>
            <a:ext cx="9183760" cy="914400"/>
          </a:xfrm>
        </p:spPr>
        <p:txBody>
          <a:bodyPr/>
          <a:lstStyle/>
          <a:p>
            <a:r>
              <a:rPr lang="en-US" dirty="0"/>
              <a:t>UK Wholesale Targeting</a:t>
            </a:r>
          </a:p>
        </p:txBody>
      </p:sp>
    </p:spTree>
    <p:extLst>
      <p:ext uri="{BB962C8B-B14F-4D97-AF65-F5344CB8AC3E}">
        <p14:creationId xmlns:p14="http://schemas.microsoft.com/office/powerpoint/2010/main" val="374435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Targeting using Look-Alike Modeling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BA16B9-5C5C-48EE-85A0-9D6A96AC670F}"/>
              </a:ext>
            </a:extLst>
          </p:cNvPr>
          <p:cNvSpPr/>
          <p:nvPr/>
        </p:nvSpPr>
        <p:spPr>
          <a:xfrm>
            <a:off x="456609" y="1574390"/>
            <a:ext cx="37318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Client is global investment company and the  largest active asset manager in the UK, with investments in equities, multi-asset, fixed income, real estate and private markets.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7B80B-E340-4E70-9D61-2A087F1055DA}"/>
              </a:ext>
            </a:extLst>
          </p:cNvPr>
          <p:cNvSpPr/>
          <p:nvPr/>
        </p:nvSpPr>
        <p:spPr>
          <a:xfrm>
            <a:off x="186901" y="829580"/>
            <a:ext cx="255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Business Context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37A51850-35FA-46C8-ABAA-ACA652316C68}"/>
              </a:ext>
            </a:extLst>
          </p:cNvPr>
          <p:cNvCxnSpPr/>
          <p:nvPr/>
        </p:nvCxnSpPr>
        <p:spPr>
          <a:xfrm>
            <a:off x="192000" y="4354060"/>
            <a:ext cx="11808000" cy="0"/>
          </a:xfrm>
          <a:prstGeom prst="line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6F26C2-5D1E-4274-B90A-5F3A1C445D0F}"/>
              </a:ext>
            </a:extLst>
          </p:cNvPr>
          <p:cNvGrpSpPr/>
          <p:nvPr/>
        </p:nvGrpSpPr>
        <p:grpSpPr>
          <a:xfrm>
            <a:off x="186901" y="4594764"/>
            <a:ext cx="2108887" cy="369298"/>
            <a:chOff x="232914" y="4474047"/>
            <a:chExt cx="2108887" cy="3692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23F44D-4367-4055-B78C-3D3A51BABF95}"/>
                </a:ext>
              </a:extLst>
            </p:cNvPr>
            <p:cNvSpPr/>
            <p:nvPr/>
          </p:nvSpPr>
          <p:spPr>
            <a:xfrm>
              <a:off x="232914" y="4474047"/>
              <a:ext cx="2078005" cy="369295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771B5F-86E7-414F-AA21-0090B3F9481F}"/>
                </a:ext>
              </a:extLst>
            </p:cNvPr>
            <p:cNvSpPr txBox="1"/>
            <p:nvPr/>
          </p:nvSpPr>
          <p:spPr>
            <a:xfrm>
              <a:off x="723340" y="4474047"/>
              <a:ext cx="1618461" cy="3692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Objective</a:t>
              </a:r>
            </a:p>
          </p:txBody>
        </p: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A776E0B3-3D2C-4029-BA9A-5791E4D25585}"/>
              </a:ext>
            </a:extLst>
          </p:cNvPr>
          <p:cNvSpPr/>
          <p:nvPr/>
        </p:nvSpPr>
        <p:spPr>
          <a:xfrm>
            <a:off x="3022629" y="5443741"/>
            <a:ext cx="75144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…This recommendation will help overall improvement in the customer email engagement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6D72C0-E6A5-463C-A151-36F3F9EF7128}"/>
              </a:ext>
            </a:extLst>
          </p:cNvPr>
          <p:cNvSpPr/>
          <p:nvPr/>
        </p:nvSpPr>
        <p:spPr>
          <a:xfrm>
            <a:off x="2295789" y="5050513"/>
            <a:ext cx="94038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339AFF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 increase the response rate of monthly promotional email campaigns</a:t>
            </a:r>
          </a:p>
        </p:txBody>
      </p:sp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F93C075B-98AC-4C9E-A603-04BC1E7AA438}"/>
              </a:ext>
            </a:extLst>
          </p:cNvPr>
          <p:cNvCxnSpPr>
            <a:cxnSpLocks/>
          </p:cNvCxnSpPr>
          <p:nvPr/>
        </p:nvCxnSpPr>
        <p:spPr>
          <a:xfrm flipV="1">
            <a:off x="5499258" y="1311695"/>
            <a:ext cx="5346905" cy="36123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1F9EC44-654A-4301-9104-B45F8DE765CB}"/>
              </a:ext>
            </a:extLst>
          </p:cNvPr>
          <p:cNvSpPr/>
          <p:nvPr/>
        </p:nvSpPr>
        <p:spPr>
          <a:xfrm>
            <a:off x="6452353" y="3327219"/>
            <a:ext cx="1706987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Manages assets Over </a:t>
            </a:r>
            <a:r>
              <a:rPr kumimoji="0" lang="en-US" sz="1400" b="1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10+</a:t>
            </a: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asset classes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870F1825-AF42-4268-9398-30BFBA69C3FD}"/>
              </a:ext>
            </a:extLst>
          </p:cNvPr>
          <p:cNvSpPr/>
          <p:nvPr/>
        </p:nvSpPr>
        <p:spPr>
          <a:xfrm>
            <a:off x="5987800" y="2916054"/>
            <a:ext cx="27622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Investment Capabilities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44C7DBBD-D97A-4DCA-992E-EC2DC97002D0}"/>
              </a:ext>
            </a:extLst>
          </p:cNvPr>
          <p:cNvSpPr/>
          <p:nvPr/>
        </p:nvSpPr>
        <p:spPr>
          <a:xfrm>
            <a:off x="10788143" y="1250925"/>
            <a:ext cx="116039" cy="1170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E3DBC6-F8F7-4E70-92BB-F94DB8AD1F44}"/>
              </a:ext>
            </a:extLst>
          </p:cNvPr>
          <p:cNvSpPr/>
          <p:nvPr/>
        </p:nvSpPr>
        <p:spPr>
          <a:xfrm>
            <a:off x="9718512" y="2611082"/>
            <a:ext cx="2371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7k+ </a:t>
            </a: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unique account </a:t>
            </a:r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788D948C-C666-4D2F-9C0B-139AD4436B48}"/>
              </a:ext>
            </a:extLst>
          </p:cNvPr>
          <p:cNvSpPr/>
          <p:nvPr/>
        </p:nvSpPr>
        <p:spPr>
          <a:xfrm>
            <a:off x="5437896" y="1274728"/>
            <a:ext cx="116039" cy="117013"/>
          </a:xfrm>
          <a:prstGeom prst="ellipse">
            <a:avLst/>
          </a:prstGeom>
          <a:solidFill>
            <a:schemeClr val="tx1"/>
          </a:solidFill>
          <a:ln w="9525">
            <a:solidFill>
              <a:srgbClr val="82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246682C4-8F8A-48AF-9D18-CDDE40063228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876189" y="1342226"/>
            <a:ext cx="0" cy="702044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8">
            <a:extLst>
              <a:ext uri="{FF2B5EF4-FFF2-40B4-BE49-F238E27FC236}">
                <a16:creationId xmlns:a16="http://schemas.microsoft.com/office/drawing/2014/main" id="{ADB707B7-C680-46C9-8034-0D4CBBA00586}"/>
              </a:ext>
            </a:extLst>
          </p:cNvPr>
          <p:cNvSpPr/>
          <p:nvPr/>
        </p:nvSpPr>
        <p:spPr>
          <a:xfrm>
            <a:off x="8437607" y="2044270"/>
            <a:ext cx="8771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Funds</a:t>
            </a:r>
            <a:endParaRPr kumimoji="0" lang="de-DE" sz="1800" b="1" i="0" u="none" strike="noStrike" kern="0" cap="none" spc="0" normalizeH="0" baseline="0" noProof="0" dirty="0">
              <a:ln w="3175"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6">
            <a:extLst>
              <a:ext uri="{FF2B5EF4-FFF2-40B4-BE49-F238E27FC236}">
                <a16:creationId xmlns:a16="http://schemas.microsoft.com/office/drawing/2014/main" id="{74E8AEAE-EF53-402D-983C-4FF083A3D837}"/>
              </a:ext>
            </a:extLst>
          </p:cNvPr>
          <p:cNvSpPr/>
          <p:nvPr/>
        </p:nvSpPr>
        <p:spPr>
          <a:xfrm>
            <a:off x="8818526" y="1267443"/>
            <a:ext cx="116039" cy="117013"/>
          </a:xfrm>
          <a:prstGeom prst="ellipse">
            <a:avLst/>
          </a:prstGeom>
          <a:solidFill>
            <a:schemeClr val="tx1"/>
          </a:solidFill>
          <a:ln w="9525">
            <a:solidFill>
              <a:srgbClr val="82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7D41FB9F-2964-4B02-8F6A-02309D0EB33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303894" y="1334475"/>
            <a:ext cx="0" cy="1581579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B0D4D1-31B1-4007-9A3A-9F6574D49693}"/>
              </a:ext>
            </a:extLst>
          </p:cNvPr>
          <p:cNvSpPr/>
          <p:nvPr/>
        </p:nvSpPr>
        <p:spPr>
          <a:xfrm>
            <a:off x="8114290" y="2448815"/>
            <a:ext cx="19140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Operates </a:t>
            </a:r>
            <a:r>
              <a:rPr kumimoji="0" lang="en-US" sz="1400" b="1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30+</a:t>
            </a:r>
            <a:r>
              <a:rPr kumimoji="0" lang="en-US" sz="1400" b="0" i="1" u="none" strike="noStrike" kern="0" cap="none" spc="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funds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90C21C-AF8D-41DB-810E-8383DD0CD1DA}"/>
              </a:ext>
            </a:extLst>
          </p:cNvPr>
          <p:cNvCxnSpPr>
            <a:cxnSpLocks/>
          </p:cNvCxnSpPr>
          <p:nvPr/>
        </p:nvCxnSpPr>
        <p:spPr>
          <a:xfrm>
            <a:off x="10846163" y="1326530"/>
            <a:ext cx="0" cy="837915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28">
            <a:extLst>
              <a:ext uri="{FF2B5EF4-FFF2-40B4-BE49-F238E27FC236}">
                <a16:creationId xmlns:a16="http://schemas.microsoft.com/office/drawing/2014/main" id="{F66079DE-C141-4A31-8EDA-37A4B7A1C15D}"/>
              </a:ext>
            </a:extLst>
          </p:cNvPr>
          <p:cNvSpPr/>
          <p:nvPr/>
        </p:nvSpPr>
        <p:spPr>
          <a:xfrm>
            <a:off x="10407581" y="2185711"/>
            <a:ext cx="12362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Accounts</a:t>
            </a:r>
            <a:endParaRPr kumimoji="0" lang="de-DE" sz="1800" b="1" i="0" u="none" strike="noStrike" kern="0" cap="none" spc="0" normalizeH="0" baseline="0" noProof="0" dirty="0">
              <a:ln w="3175"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0C21C-AF8D-41DB-810E-8383DD0CD1DA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5495915" y="1391741"/>
            <a:ext cx="1" cy="517423"/>
          </a:xfrm>
          <a:prstGeom prst="line">
            <a:avLst/>
          </a:prstGeom>
          <a:ln w="12700">
            <a:solidFill>
              <a:srgbClr val="3399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28">
            <a:extLst>
              <a:ext uri="{FF2B5EF4-FFF2-40B4-BE49-F238E27FC236}">
                <a16:creationId xmlns:a16="http://schemas.microsoft.com/office/drawing/2014/main" id="{F66079DE-C141-4A31-8EDA-37A4B7A1C15D}"/>
              </a:ext>
            </a:extLst>
          </p:cNvPr>
          <p:cNvSpPr/>
          <p:nvPr/>
        </p:nvSpPr>
        <p:spPr>
          <a:xfrm>
            <a:off x="4922681" y="1874510"/>
            <a:ext cx="94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Assets</a:t>
            </a:r>
            <a:endParaRPr kumimoji="0" lang="de-DE" sz="1800" b="1" i="0" u="none" strike="noStrike" kern="0" cap="none" spc="0" normalizeH="0" baseline="0" noProof="0" dirty="0">
              <a:ln w="3175"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EE75B4-3BC9-4BBD-8B1C-EBE680A9E352}"/>
              </a:ext>
            </a:extLst>
          </p:cNvPr>
          <p:cNvSpPr/>
          <p:nvPr/>
        </p:nvSpPr>
        <p:spPr>
          <a:xfrm>
            <a:off x="4609824" y="2282723"/>
            <a:ext cx="1772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-96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Manages assets about ~</a:t>
            </a:r>
            <a:r>
              <a:rPr kumimoji="0" lang="en-US" sz="1400" b="1" i="1" u="none" strike="noStrike" kern="0" cap="none" spc="-96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$670 BN</a:t>
            </a:r>
            <a:endParaRPr kumimoji="0" lang="en-US" sz="1400" b="0" i="1" u="none" strike="noStrike" kern="0" cap="none" spc="-96" normalizeH="0" baseline="0" noProof="0" dirty="0">
              <a:ln w="3175"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hlinkClick r:id="" action="ppaction://noaction"/>
            <a:extLst>
              <a:ext uri="{FF2B5EF4-FFF2-40B4-BE49-F238E27FC236}">
                <a16:creationId xmlns:a16="http://schemas.microsoft.com/office/drawing/2014/main" id="{2C6969B3-7940-46CC-88CF-009FB41F1097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Oval 36">
            <a:extLst>
              <a:ext uri="{FF2B5EF4-FFF2-40B4-BE49-F238E27FC236}">
                <a16:creationId xmlns:a16="http://schemas.microsoft.com/office/drawing/2014/main" id="{E9D95E47-A1ED-4E51-A859-CA3D9A6160A0}"/>
              </a:ext>
            </a:extLst>
          </p:cNvPr>
          <p:cNvSpPr/>
          <p:nvPr/>
        </p:nvSpPr>
        <p:spPr>
          <a:xfrm>
            <a:off x="7245872" y="1250924"/>
            <a:ext cx="116039" cy="117013"/>
          </a:xfrm>
          <a:prstGeom prst="ellipse">
            <a:avLst/>
          </a:prstGeom>
          <a:solidFill>
            <a:schemeClr val="tx1"/>
          </a:solidFill>
          <a:ln w="9525">
            <a:solidFill>
              <a:srgbClr val="82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 err="1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43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Targeting using Look-Alike Modeling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7188" y="758626"/>
            <a:ext cx="4331948" cy="434203"/>
            <a:chOff x="357188" y="758626"/>
            <a:chExt cx="4331948" cy="434203"/>
          </a:xfrm>
        </p:grpSpPr>
        <p:sp>
          <p:nvSpPr>
            <p:cNvPr id="4" name="Notched Right Arrow 82">
              <a:extLst>
                <a:ext uri="{FF2B5EF4-FFF2-40B4-BE49-F238E27FC236}">
                  <a16:creationId xmlns:a16="http://schemas.microsoft.com/office/drawing/2014/main" id="{61AE31AC-A426-4706-AFB0-354C678F4F52}"/>
                </a:ext>
              </a:extLst>
            </p:cNvPr>
            <p:cNvSpPr/>
            <p:nvPr/>
          </p:nvSpPr>
          <p:spPr bwMode="auto">
            <a:xfrm>
              <a:off x="357188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DIAGNOSTICS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D0065E14-71F7-4A1E-8C16-341965C4A074}"/>
                </a:ext>
              </a:extLst>
            </p:cNvPr>
            <p:cNvSpPr/>
            <p:nvPr/>
          </p:nvSpPr>
          <p:spPr bwMode="auto">
            <a:xfrm flipV="1">
              <a:off x="1047100" y="1055669"/>
              <a:ext cx="137160" cy="137160"/>
            </a:xfrm>
            <a:prstGeom prst="flowChartMerge">
              <a:avLst/>
            </a:prstGeom>
            <a:solidFill>
              <a:srgbClr val="2F758F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Notched Right Arrow 82">
              <a:extLst>
                <a:ext uri="{FF2B5EF4-FFF2-40B4-BE49-F238E27FC236}">
                  <a16:creationId xmlns:a16="http://schemas.microsoft.com/office/drawing/2014/main" id="{78A103DD-375A-43C3-ABF3-A030198559DF}"/>
                </a:ext>
              </a:extLst>
            </p:cNvPr>
            <p:cNvSpPr/>
            <p:nvPr/>
          </p:nvSpPr>
          <p:spPr bwMode="auto">
            <a:xfrm>
              <a:off x="1791642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SOLUTION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Notched Right Arrow 82">
              <a:extLst>
                <a:ext uri="{FF2B5EF4-FFF2-40B4-BE49-F238E27FC236}">
                  <a16:creationId xmlns:a16="http://schemas.microsoft.com/office/drawing/2014/main" id="{EE75E729-DBD4-4FDC-83FB-16751ECA703F}"/>
                </a:ext>
              </a:extLst>
            </p:cNvPr>
            <p:cNvSpPr/>
            <p:nvPr/>
          </p:nvSpPr>
          <p:spPr bwMode="auto">
            <a:xfrm>
              <a:off x="3226096" y="758626"/>
              <a:ext cx="1463040" cy="274320"/>
            </a:xfrm>
            <a:prstGeom prst="notchedRightArrow">
              <a:avLst>
                <a:gd name="adj1" fmla="val 100000"/>
                <a:gd name="adj2" fmla="val 25185"/>
              </a:avLst>
            </a:prstGeom>
            <a:solidFill>
              <a:schemeClr val="bg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IMPACT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/>
        </p:nvSpPr>
        <p:spPr bwMode="auto">
          <a:xfrm>
            <a:off x="475876" y="1459947"/>
            <a:ext cx="110536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Existing State: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Lack of a scientific data-driven approach to targeting customers for new campaigns: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marketing team targeted customers based on pre-set rules which did not consider past behavior and targeted all customers using a broad marketing strategy, resulting in low marketing effectiveness.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Problem Statement: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accounts promoted using direct marketing using past customer interactions data.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Segmented accounts based historical transactions for a more personalized segment marketing.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Provide clear target segments for relevant messaging to generate better message coherence. 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 Identify the best set of prospects with high chances to invest in a fund using a look a like model.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Measure campaign effectiveness and understanding the impact of direct marketing activities by attributing sales from the campaign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Sources Considered: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Transactions  Data : Financial – Total In, Gross Sales, Gross Redemptions and AUM     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Interactions  Data : Campaigns – Emails, Events and Campaigns 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Third Party   Data  : Client share of Market data.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hlinkClick r:id="" action="ppaction://noaction"/>
            <a:extLst>
              <a:ext uri="{FF2B5EF4-FFF2-40B4-BE49-F238E27FC236}">
                <a16:creationId xmlns:a16="http://schemas.microsoft.com/office/drawing/2014/main" id="{1CC96B46-A83C-48A4-810C-284973946178}"/>
              </a:ext>
            </a:extLst>
          </p:cNvPr>
          <p:cNvSpPr/>
          <p:nvPr/>
        </p:nvSpPr>
        <p:spPr>
          <a:xfrm>
            <a:off x="11633968" y="5563297"/>
            <a:ext cx="270000" cy="270000"/>
          </a:xfrm>
          <a:prstGeom prst="ellipse">
            <a:avLst/>
          </a:prstGeom>
          <a:solidFill>
            <a:srgbClr val="46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542501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LatentVi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178CCB"/>
      </a:accent3>
      <a:accent4>
        <a:srgbClr val="18A3AC"/>
      </a:accent4>
      <a:accent5>
        <a:srgbClr val="D1A426"/>
      </a:accent5>
      <a:accent6>
        <a:srgbClr val="052049"/>
      </a:accent6>
      <a:hlink>
        <a:srgbClr val="1957A3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1144</Words>
  <Application>Microsoft Office PowerPoint</Application>
  <PresentationFormat>Widescreen</PresentationFormat>
  <Paragraphs>234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Book</vt:lpstr>
      <vt:lpstr>Calibri</vt:lpstr>
      <vt:lpstr>Segoe UI</vt:lpstr>
      <vt:lpstr>Wingdings</vt:lpstr>
      <vt:lpstr>4_Office Theme</vt:lpstr>
      <vt:lpstr>PowerPoint Presentation</vt:lpstr>
      <vt:lpstr>Marketing KPIs to enhance Lead Generation &amp; enable distribution</vt:lpstr>
      <vt:lpstr>Marketing KPI – Monthly Marketing Report</vt:lpstr>
      <vt:lpstr>Marketing KPI – Monthly Marketing Performance</vt:lpstr>
      <vt:lpstr>Marketing KPI – Monthly Business Momentum</vt:lpstr>
      <vt:lpstr>Marketing KPI – Regional Marketing Performance</vt:lpstr>
      <vt:lpstr>PowerPoint Presentation</vt:lpstr>
      <vt:lpstr>Personalized Targeting using Look-Alike Modeling</vt:lpstr>
      <vt:lpstr>Personalized Targeting using Look-Alike Modeling</vt:lpstr>
      <vt:lpstr>Personalized Targeting using Look-Alike Modeling</vt:lpstr>
      <vt:lpstr>Personalized Targeting using Look-Alike Modeling</vt:lpstr>
      <vt:lpstr>PowerPoint Presentation</vt:lpstr>
      <vt:lpstr>Standardization and Consolidation of UKW Marketing Metrics</vt:lpstr>
      <vt:lpstr>Standardization and Consolidation of UKW Marketing 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Yoshitha Akunuri</dc:creator>
  <cp:lastModifiedBy>Yoshitha Akunuri</cp:lastModifiedBy>
  <cp:revision>1</cp:revision>
  <dcterms:created xsi:type="dcterms:W3CDTF">2020-08-19T08:30:39Z</dcterms:created>
  <dcterms:modified xsi:type="dcterms:W3CDTF">2020-08-19T08:34:39Z</dcterms:modified>
</cp:coreProperties>
</file>